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3" r:id="rId3"/>
    <p:sldId id="304" r:id="rId4"/>
    <p:sldId id="305" r:id="rId5"/>
    <p:sldId id="285" r:id="rId6"/>
    <p:sldId id="286" r:id="rId7"/>
    <p:sldId id="287" r:id="rId8"/>
    <p:sldId id="289" r:id="rId9"/>
    <p:sldId id="290" r:id="rId10"/>
    <p:sldId id="295" r:id="rId11"/>
    <p:sldId id="307" r:id="rId12"/>
    <p:sldId id="327" r:id="rId13"/>
    <p:sldId id="308" r:id="rId14"/>
    <p:sldId id="309" r:id="rId15"/>
    <p:sldId id="312" r:id="rId16"/>
    <p:sldId id="314" r:id="rId17"/>
    <p:sldId id="315" r:id="rId18"/>
    <p:sldId id="317" r:id="rId19"/>
    <p:sldId id="322" r:id="rId20"/>
    <p:sldId id="320" r:id="rId21"/>
    <p:sldId id="321" r:id="rId22"/>
    <p:sldId id="324" r:id="rId23"/>
    <p:sldId id="325" r:id="rId24"/>
    <p:sldId id="323" r:id="rId25"/>
    <p:sldId id="326" r:id="rId26"/>
    <p:sldId id="262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04" autoAdjust="0"/>
    <p:restoredTop sz="94679" autoAdjust="0"/>
  </p:normalViewPr>
  <p:slideViewPr>
    <p:cSldViewPr>
      <p:cViewPr varScale="1">
        <p:scale>
          <a:sx n="58" d="100"/>
          <a:sy n="58" d="100"/>
        </p:scale>
        <p:origin x="-9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7930A0-C158-4863-B147-40D1963F1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31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B87F35-EA4D-449E-A296-3CD24D5E4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72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CC969-2544-4CC0-8719-50D08A9A3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9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6 </a:t>
            </a:r>
            <a:r>
              <a:rPr lang="en-US" dirty="0"/>
              <a:t>- </a:t>
            </a:r>
            <a:fld id="{6D19341D-0B06-48BC-8511-1E6C3D172F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12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6 </a:t>
            </a:r>
            <a:r>
              <a:rPr lang="en-US" dirty="0"/>
              <a:t>- </a:t>
            </a:r>
            <a:fld id="{34E1C4E1-256F-4520-8478-318F9DB3B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71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6 </a:t>
            </a:r>
            <a:r>
              <a:rPr lang="en-US" dirty="0"/>
              <a:t>- </a:t>
            </a:r>
            <a:fld id="{3216F062-2FAA-41B8-8BA9-DFC2758AE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9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6 </a:t>
            </a:r>
            <a:r>
              <a:rPr lang="en-US" dirty="0"/>
              <a:t>- </a:t>
            </a:r>
            <a:fld id="{7B221A51-ED2B-4749-948F-4A032D649D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8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6 </a:t>
            </a:r>
            <a:r>
              <a:rPr lang="en-US" dirty="0"/>
              <a:t>- </a:t>
            </a:r>
            <a:fld id="{F35F6D06-43B6-4F3F-8CB9-C5FA5EC24C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6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6 </a:t>
            </a:r>
            <a:r>
              <a:rPr lang="en-US" dirty="0"/>
              <a:t>- </a:t>
            </a:r>
            <a:fld id="{E7A6ADB2-5C3D-4DD4-964D-B1B6AAC08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1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6 </a:t>
            </a:r>
            <a:r>
              <a:rPr lang="en-US" dirty="0"/>
              <a:t>- </a:t>
            </a:r>
            <a:fld id="{ABC2F24A-10C2-4672-A13F-5C82BCE61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1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6 </a:t>
            </a:r>
            <a:r>
              <a:rPr lang="en-US" dirty="0"/>
              <a:t>- </a:t>
            </a:r>
            <a:fld id="{F08C939F-6D1B-4CA1-AD4E-A37C00C15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2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6 </a:t>
            </a:r>
            <a:r>
              <a:rPr lang="en-US" dirty="0"/>
              <a:t>- </a:t>
            </a:r>
            <a:fld id="{BE311436-D3E0-4FB0-B7C8-C00DE019DC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1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6 </a:t>
            </a:r>
            <a:r>
              <a:rPr lang="en-US" dirty="0"/>
              <a:t>- </a:t>
            </a:r>
            <a:fld id="{6B757480-52FE-42F4-B035-F8CDB6BA93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30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6 </a:t>
            </a:r>
            <a:r>
              <a:rPr lang="en-US" dirty="0"/>
              <a:t>- </a:t>
            </a:r>
            <a:fld id="{5AFCDAF4-2B9E-44BF-A856-708E857A5B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Lecture 6</a:t>
            </a:r>
            <a:br>
              <a:rPr lang="en-US" dirty="0" smtClean="0"/>
            </a:br>
            <a:r>
              <a:rPr lang="en-US" dirty="0" smtClean="0"/>
              <a:t>Integers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dirty="0" smtClean="0"/>
              <a:t>Fall  </a:t>
            </a:r>
            <a:r>
              <a:rPr lang="en-US" dirty="0" smtClean="0"/>
              <a:t>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C99D869E-7507-4BC0-A1E3-C0D206E23CE9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Factoring a Number into its Primes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Repeatedly dividing a number into its multiples until the multiples no longer can be divided, shows us that any number can be expressed a a product prime numbers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Examples: </a:t>
            </a:r>
            <a:br>
              <a:rPr lang="en-GB" sz="2800" smtClean="0"/>
            </a:br>
            <a:r>
              <a:rPr lang="en-GB" sz="1800" smtClean="0"/>
              <a:t> 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GB" sz="2800" smtClean="0"/>
              <a:t>9 = 3</a:t>
            </a:r>
            <a:r>
              <a:rPr lang="en-GB" sz="2800" smtClean="0">
                <a:sym typeface="Symbol" pitchFamily="18" charset="2"/>
              </a:rPr>
              <a:t> * </a:t>
            </a:r>
            <a:r>
              <a:rPr lang="en-GB" sz="2800" smtClean="0"/>
              <a:t>3 = 3</a:t>
            </a:r>
            <a:r>
              <a:rPr lang="en-GB" sz="2800" baseline="30000" smtClean="0"/>
              <a:t>2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GB" sz="2800" smtClean="0"/>
              <a:t>24 = 8</a:t>
            </a:r>
            <a:r>
              <a:rPr lang="en-GB" sz="2800" smtClean="0">
                <a:sym typeface="Symbol" pitchFamily="18" charset="2"/>
              </a:rPr>
              <a:t> * </a:t>
            </a:r>
            <a:r>
              <a:rPr lang="en-GB" sz="2800" smtClean="0"/>
              <a:t>3 = 2</a:t>
            </a:r>
            <a:r>
              <a:rPr lang="en-GB" sz="2800" smtClean="0">
                <a:sym typeface="Symbol" pitchFamily="18" charset="2"/>
              </a:rPr>
              <a:t> * </a:t>
            </a:r>
            <a:r>
              <a:rPr lang="en-GB" sz="2800" smtClean="0"/>
              <a:t>2</a:t>
            </a:r>
            <a:r>
              <a:rPr lang="en-GB" sz="2800" smtClean="0">
                <a:sym typeface="Symbol" pitchFamily="18" charset="2"/>
              </a:rPr>
              <a:t> * </a:t>
            </a:r>
            <a:r>
              <a:rPr lang="en-GB" sz="2800" smtClean="0"/>
              <a:t>2</a:t>
            </a:r>
            <a:r>
              <a:rPr lang="en-GB" sz="2800" smtClean="0">
                <a:sym typeface="Symbol" pitchFamily="18" charset="2"/>
              </a:rPr>
              <a:t> * </a:t>
            </a:r>
            <a:r>
              <a:rPr lang="en-GB" sz="2800" smtClean="0"/>
              <a:t>3 = 2</a:t>
            </a:r>
            <a:r>
              <a:rPr lang="en-GB" sz="2800" baseline="30000" smtClean="0"/>
              <a:t>3</a:t>
            </a:r>
            <a:r>
              <a:rPr lang="en-GB" sz="2800" smtClean="0">
                <a:sym typeface="Symbol" pitchFamily="18" charset="2"/>
              </a:rPr>
              <a:t> * </a:t>
            </a:r>
            <a:r>
              <a:rPr lang="en-GB" sz="2800" smtClean="0"/>
              <a:t>3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GB" sz="2800" smtClean="0"/>
              <a:t>315  =  3*105  =  3</a:t>
            </a:r>
            <a:r>
              <a:rPr lang="en-GB" sz="2800" smtClean="0">
                <a:sym typeface="Symbol" pitchFamily="18" charset="2"/>
              </a:rPr>
              <a:t>*</a:t>
            </a:r>
            <a:r>
              <a:rPr lang="en-GB" sz="2800" smtClean="0"/>
              <a:t>3</a:t>
            </a:r>
            <a:r>
              <a:rPr lang="en-GB" sz="2800" smtClean="0">
                <a:sym typeface="Symbol" pitchFamily="18" charset="2"/>
              </a:rPr>
              <a:t>*</a:t>
            </a:r>
            <a:r>
              <a:rPr lang="en-GB" sz="2800" smtClean="0"/>
              <a:t>35  =  3</a:t>
            </a:r>
            <a:r>
              <a:rPr lang="en-GB" sz="2800" smtClean="0">
                <a:sym typeface="Symbol" pitchFamily="18" charset="2"/>
              </a:rPr>
              <a:t>*</a:t>
            </a:r>
            <a:r>
              <a:rPr lang="en-GB" sz="2800" smtClean="0"/>
              <a:t>3</a:t>
            </a:r>
            <a:r>
              <a:rPr lang="en-GB" sz="2800" smtClean="0">
                <a:sym typeface="Symbol" pitchFamily="18" charset="2"/>
              </a:rPr>
              <a:t>*</a:t>
            </a:r>
            <a:r>
              <a:rPr lang="en-GB" sz="2800" smtClean="0"/>
              <a:t>5</a:t>
            </a:r>
            <a:r>
              <a:rPr lang="en-GB" sz="2800" smtClean="0">
                <a:sym typeface="Symbol" pitchFamily="18" charset="2"/>
              </a:rPr>
              <a:t>*</a:t>
            </a:r>
            <a:r>
              <a:rPr lang="en-GB" sz="2800" smtClean="0"/>
              <a:t>7  =   3</a:t>
            </a:r>
            <a:r>
              <a:rPr lang="en-GB" sz="2800" baseline="30000" smtClean="0"/>
              <a:t>2</a:t>
            </a:r>
            <a:r>
              <a:rPr lang="en-GB" sz="2800" smtClean="0">
                <a:sym typeface="Symbol" pitchFamily="18" charset="2"/>
              </a:rPr>
              <a:t> * </a:t>
            </a:r>
            <a:r>
              <a:rPr lang="en-GB" sz="2800" smtClean="0"/>
              <a:t>5</a:t>
            </a:r>
            <a:r>
              <a:rPr lang="en-GB" sz="2800" smtClean="0">
                <a:sym typeface="Symbol" pitchFamily="18" charset="2"/>
              </a:rPr>
              <a:t> * </a:t>
            </a:r>
            <a:r>
              <a:rPr lang="en-GB" sz="2800" smtClean="0"/>
              <a:t>7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Any number can be expressed as a product of prime numbers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This factorization is unique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3C68C010-93BB-4FA9-85D7-A1B1FEFE9E31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27100"/>
          </a:xfrm>
        </p:spPr>
        <p:txBody>
          <a:bodyPr/>
          <a:lstStyle/>
          <a:p>
            <a:pPr eaLnBrk="1" hangingPunct="1"/>
            <a:r>
              <a:rPr lang="en-US" smtClean="0"/>
              <a:t>Modulus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26463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</a:t>
            </a:r>
            <a:r>
              <a:rPr lang="en-US" dirty="0" smtClean="0">
                <a:solidFill>
                  <a:schemeClr val="tx2"/>
                </a:solidFill>
              </a:rPr>
              <a:t> mod n </a:t>
            </a:r>
            <a:r>
              <a:rPr lang="en-US" dirty="0" smtClean="0"/>
              <a:t>operator is a direct consequence of the Remainder Theorem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m</a:t>
            </a:r>
            <a:r>
              <a:rPr lang="en-US" dirty="0" smtClean="0"/>
              <a:t> mod </a:t>
            </a:r>
            <a:r>
              <a:rPr lang="en-US" i="1" dirty="0" smtClean="0"/>
              <a:t>n</a:t>
            </a:r>
            <a:r>
              <a:rPr lang="en-US" dirty="0" smtClean="0"/>
              <a:t> is defined to be the remainder when m is divided by </a:t>
            </a:r>
            <a:r>
              <a:rPr lang="en-US" i="1" dirty="0" smtClean="0"/>
              <a:t>n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 </a:t>
            </a:r>
            <a:r>
              <a:rPr lang="en-US" dirty="0" smtClean="0"/>
              <a:t>The divisor </a:t>
            </a:r>
            <a:r>
              <a:rPr lang="en-US" i="1" dirty="0" smtClean="0"/>
              <a:t>n</a:t>
            </a:r>
            <a:r>
              <a:rPr lang="en-US" dirty="0" smtClean="0"/>
              <a:t> is called the modulus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Given  </a:t>
            </a:r>
            <a:r>
              <a:rPr lang="en-US" i="1" dirty="0" smtClean="0"/>
              <a:t>m</a:t>
            </a:r>
            <a:r>
              <a:rPr lang="en-US" dirty="0" smtClean="0"/>
              <a:t> = </a:t>
            </a:r>
            <a:r>
              <a:rPr lang="en-US" i="1" dirty="0" smtClean="0"/>
              <a:t>q</a:t>
            </a:r>
            <a:r>
              <a:rPr lang="en-US" dirty="0" smtClean="0"/>
              <a:t> * </a:t>
            </a:r>
            <a:r>
              <a:rPr lang="en-US" i="1" dirty="0" smtClean="0"/>
              <a:t>n</a:t>
            </a:r>
            <a:r>
              <a:rPr lang="en-US" dirty="0" smtClean="0"/>
              <a:t> + </a:t>
            </a:r>
            <a:r>
              <a:rPr lang="en-US" i="1" dirty="0" smtClean="0"/>
              <a:t>r</a:t>
            </a:r>
            <a:r>
              <a:rPr lang="en-US" dirty="0" smtClean="0"/>
              <a:t>  then we say </a:t>
            </a:r>
            <a:r>
              <a:rPr lang="en-US" i="1" dirty="0" smtClean="0"/>
              <a:t>m</a:t>
            </a:r>
            <a:r>
              <a:rPr lang="en-US" dirty="0" smtClean="0"/>
              <a:t> mod </a:t>
            </a:r>
            <a:r>
              <a:rPr lang="en-US" i="1" dirty="0" smtClean="0"/>
              <a:t>n</a:t>
            </a:r>
            <a:r>
              <a:rPr lang="en-US" dirty="0" smtClean="0"/>
              <a:t> = </a:t>
            </a:r>
            <a:r>
              <a:rPr lang="en-US" i="1" dirty="0" smtClean="0"/>
              <a:t>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 </a:t>
            </a:r>
            <a:r>
              <a:rPr lang="en-US" i="1" dirty="0" smtClean="0"/>
              <a:t>m</a:t>
            </a:r>
            <a:r>
              <a:rPr lang="en-US" dirty="0" smtClean="0"/>
              <a:t> mod </a:t>
            </a:r>
            <a:r>
              <a:rPr lang="en-US" i="1" dirty="0" smtClean="0"/>
              <a:t>n</a:t>
            </a:r>
            <a:r>
              <a:rPr lang="en-US" dirty="0" smtClean="0"/>
              <a:t> = 0 then </a:t>
            </a:r>
            <a:r>
              <a:rPr lang="en-US" i="1" dirty="0" smtClean="0"/>
              <a:t>m</a:t>
            </a:r>
            <a:r>
              <a:rPr lang="en-US" dirty="0" smtClean="0"/>
              <a:t> | </a:t>
            </a:r>
            <a:r>
              <a:rPr lang="en-US" i="1" dirty="0" smtClean="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3C68C010-93BB-4FA9-85D7-A1B1FEFE9E31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27100"/>
          </a:xfrm>
        </p:spPr>
        <p:txBody>
          <a:bodyPr/>
          <a:lstStyle/>
          <a:p>
            <a:pPr eaLnBrk="1" hangingPunct="1"/>
            <a:r>
              <a:rPr lang="en-US" dirty="0" smtClean="0"/>
              <a:t>Modulus(cont)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26463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Examples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13 mod 3 = 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  	=&gt; 	4*3+</a:t>
            </a:r>
            <a:r>
              <a:rPr lang="en-US" dirty="0" smtClean="0">
                <a:solidFill>
                  <a:srgbClr val="FFC000"/>
                </a:solidFill>
              </a:rPr>
              <a:t>1</a:t>
            </a:r>
            <a:r>
              <a:rPr lang="en-US" dirty="0" smtClean="0"/>
              <a:t>=13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32 mod 5 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 	=&gt; 	6*5+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=32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a mod 7 = </a:t>
            </a:r>
            <a:r>
              <a:rPr lang="en-US" dirty="0" smtClean="0">
                <a:solidFill>
                  <a:srgbClr val="00B0F0"/>
                </a:solidFill>
              </a:rPr>
              <a:t>1</a:t>
            </a:r>
            <a:r>
              <a:rPr lang="en-US" dirty="0" smtClean="0"/>
              <a:t>  	=&gt;	7*k+</a:t>
            </a:r>
            <a:r>
              <a:rPr lang="en-US" dirty="0" smtClean="0">
                <a:solidFill>
                  <a:srgbClr val="00B0F0"/>
                </a:solidFill>
              </a:rPr>
              <a:t>1</a:t>
            </a:r>
            <a:r>
              <a:rPr lang="en-US" dirty="0" smtClean="0"/>
              <a:t>=a,   for some integer 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6025250D-7FAE-4A6F-8CB2-FA2745A8ED41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Greatest Common Divisor</a:t>
            </a:r>
            <a:endParaRPr lang="en-US" sz="400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If </a:t>
            </a:r>
            <a:r>
              <a:rPr lang="en-GB" i="1" dirty="0" smtClean="0"/>
              <a:t>a</a:t>
            </a:r>
            <a:r>
              <a:rPr lang="en-GB" dirty="0" smtClean="0"/>
              <a:t>, </a:t>
            </a:r>
            <a:r>
              <a:rPr lang="en-GB" i="1" dirty="0" smtClean="0"/>
              <a:t>b</a:t>
            </a:r>
            <a:r>
              <a:rPr lang="en-GB" dirty="0" smtClean="0"/>
              <a:t>, and </a:t>
            </a:r>
            <a:r>
              <a:rPr lang="en-GB" i="1" dirty="0" smtClean="0"/>
              <a:t>c</a:t>
            </a:r>
            <a:r>
              <a:rPr lang="en-GB" dirty="0" smtClean="0"/>
              <a:t> are in Z+, and </a:t>
            </a:r>
            <a:r>
              <a:rPr lang="en-GB" i="1" dirty="0" smtClean="0"/>
              <a:t>c</a:t>
            </a:r>
            <a:r>
              <a:rPr lang="en-GB" dirty="0" smtClean="0"/>
              <a:t> | </a:t>
            </a:r>
            <a:r>
              <a:rPr lang="en-GB" i="1" dirty="0" smtClean="0"/>
              <a:t>a</a:t>
            </a:r>
            <a:r>
              <a:rPr lang="en-GB" dirty="0" smtClean="0"/>
              <a:t> and </a:t>
            </a:r>
            <a:r>
              <a:rPr lang="en-GB" i="1" dirty="0" smtClean="0"/>
              <a:t>c</a:t>
            </a:r>
            <a:r>
              <a:rPr lang="en-GB" dirty="0" smtClean="0"/>
              <a:t> | </a:t>
            </a:r>
            <a:r>
              <a:rPr lang="en-GB" i="1" dirty="0" smtClean="0"/>
              <a:t>b</a:t>
            </a:r>
            <a:r>
              <a:rPr lang="en-GB" dirty="0" smtClean="0"/>
              <a:t>, </a:t>
            </a:r>
            <a:br>
              <a:rPr lang="en-GB" dirty="0" smtClean="0"/>
            </a:br>
            <a:r>
              <a:rPr lang="en-GB" dirty="0" smtClean="0"/>
              <a:t>we say that </a:t>
            </a:r>
            <a:r>
              <a:rPr lang="en-GB" i="1" dirty="0" smtClean="0"/>
              <a:t>c</a:t>
            </a:r>
            <a:r>
              <a:rPr lang="en-GB" dirty="0" smtClean="0"/>
              <a:t> is a </a:t>
            </a:r>
            <a:r>
              <a:rPr lang="en-GB" dirty="0" smtClean="0">
                <a:solidFill>
                  <a:schemeClr val="tx2"/>
                </a:solidFill>
              </a:rPr>
              <a:t>common divisor of </a:t>
            </a:r>
            <a:r>
              <a:rPr lang="en-GB" i="1" dirty="0" smtClean="0">
                <a:solidFill>
                  <a:schemeClr val="tx2"/>
                </a:solidFill>
              </a:rPr>
              <a:t>a</a:t>
            </a:r>
            <a:r>
              <a:rPr lang="en-GB" dirty="0" smtClean="0">
                <a:solidFill>
                  <a:schemeClr val="tx2"/>
                </a:solidFill>
              </a:rPr>
              <a:t> and </a:t>
            </a:r>
            <a:r>
              <a:rPr lang="en-GB" i="1" dirty="0" smtClean="0">
                <a:solidFill>
                  <a:schemeClr val="tx2"/>
                </a:solidFill>
              </a:rPr>
              <a:t>b</a:t>
            </a:r>
            <a:endParaRPr lang="en-US" i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If </a:t>
            </a:r>
            <a:r>
              <a:rPr lang="en-GB" i="1" dirty="0" smtClean="0"/>
              <a:t>d</a:t>
            </a:r>
            <a:r>
              <a:rPr lang="en-GB" dirty="0" smtClean="0"/>
              <a:t> is the largest such </a:t>
            </a:r>
            <a:r>
              <a:rPr lang="en-GB" i="1" dirty="0" smtClean="0"/>
              <a:t>c</a:t>
            </a:r>
            <a:r>
              <a:rPr lang="en-GB" dirty="0" smtClean="0"/>
              <a:t>, </a:t>
            </a:r>
            <a:r>
              <a:rPr lang="en-GB" i="1" dirty="0" smtClean="0"/>
              <a:t>d</a:t>
            </a:r>
            <a:r>
              <a:rPr lang="en-GB" dirty="0" smtClean="0"/>
              <a:t> is called the </a:t>
            </a:r>
            <a:r>
              <a:rPr lang="en-GB" dirty="0" smtClean="0">
                <a:solidFill>
                  <a:schemeClr val="tx2"/>
                </a:solidFill>
              </a:rPr>
              <a:t>greatest common divisor</a:t>
            </a:r>
            <a:r>
              <a:rPr lang="en-GB" dirty="0" smtClean="0"/>
              <a:t> (GCD)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GB" i="1" dirty="0" smtClean="0"/>
              <a:t>d</a:t>
            </a:r>
            <a:r>
              <a:rPr lang="en-GB" dirty="0" smtClean="0"/>
              <a:t> is a multiple of every </a:t>
            </a:r>
            <a:r>
              <a:rPr lang="en-GB" i="1" dirty="0" smtClean="0"/>
              <a:t>c</a:t>
            </a:r>
            <a:r>
              <a:rPr lang="en-GB" dirty="0" smtClean="0"/>
              <a:t>, i.e., every </a:t>
            </a:r>
            <a:r>
              <a:rPr lang="en-GB" i="1" dirty="0" smtClean="0"/>
              <a:t>c</a:t>
            </a:r>
            <a:r>
              <a:rPr lang="en-GB" dirty="0" smtClean="0"/>
              <a:t> divides </a:t>
            </a:r>
            <a:r>
              <a:rPr lang="en-GB" i="1" dirty="0" smtClean="0"/>
              <a:t>d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If the GCD(</a:t>
            </a:r>
            <a:r>
              <a:rPr lang="en-GB" i="1" dirty="0" smtClean="0"/>
              <a:t>a</a:t>
            </a:r>
            <a:r>
              <a:rPr lang="en-GB" dirty="0" smtClean="0"/>
              <a:t>, </a:t>
            </a:r>
            <a:r>
              <a:rPr lang="en-GB" i="1" dirty="0" smtClean="0"/>
              <a:t>b</a:t>
            </a:r>
            <a:r>
              <a:rPr lang="en-GB" dirty="0" smtClean="0"/>
              <a:t>) = 1 then a and b are  </a:t>
            </a:r>
            <a:r>
              <a:rPr lang="en-GB" dirty="0" smtClean="0">
                <a:solidFill>
                  <a:schemeClr val="tx2"/>
                </a:solidFill>
              </a:rPr>
              <a:t>relatively prime</a:t>
            </a:r>
            <a:r>
              <a:rPr lang="en-GB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C804E7D4-8BC3-46D6-B0AF-B36CF6EE613B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GCD Example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Find the GCD of 540 and 315: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First find the prime factors of each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540 = 2</a:t>
            </a:r>
            <a:r>
              <a:rPr lang="en-GB" sz="2400" baseline="30000" smtClean="0"/>
              <a:t>2</a:t>
            </a:r>
            <a:r>
              <a:rPr lang="en-GB" sz="2400" smtClean="0"/>
              <a:t> </a:t>
            </a:r>
            <a:r>
              <a:rPr lang="en-GB" sz="2400" smtClean="0">
                <a:sym typeface="Symbol" pitchFamily="18" charset="2"/>
              </a:rPr>
              <a:t>* 3</a:t>
            </a:r>
            <a:r>
              <a:rPr lang="en-GB" sz="2400" baseline="30000" smtClean="0">
                <a:sym typeface="Symbol" pitchFamily="18" charset="2"/>
              </a:rPr>
              <a:t>3</a:t>
            </a:r>
            <a:r>
              <a:rPr lang="en-GB" sz="2400" smtClean="0">
                <a:sym typeface="Symbol" pitchFamily="18" charset="2"/>
              </a:rPr>
              <a:t> * 5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400" smtClean="0">
                <a:sym typeface="Symbol" pitchFamily="18" charset="2"/>
              </a:rPr>
              <a:t>315 = 3</a:t>
            </a:r>
            <a:r>
              <a:rPr lang="en-GB" sz="2400" baseline="30000" smtClean="0">
                <a:sym typeface="Symbol" pitchFamily="18" charset="2"/>
              </a:rPr>
              <a:t>2</a:t>
            </a:r>
            <a:r>
              <a:rPr lang="en-GB" sz="2400" smtClean="0">
                <a:sym typeface="Symbol" pitchFamily="18" charset="2"/>
              </a:rPr>
              <a:t> *5* 7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540 and 315 share the divisors 3 and 5,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540 has </a:t>
            </a:r>
            <a:r>
              <a:rPr lang="en-GB" sz="2400" smtClean="0">
                <a:sym typeface="Symbol" pitchFamily="18" charset="2"/>
              </a:rPr>
              <a:t>3</a:t>
            </a:r>
            <a:r>
              <a:rPr lang="en-GB" sz="2400" baseline="30000" smtClean="0">
                <a:sym typeface="Symbol" pitchFamily="18" charset="2"/>
              </a:rPr>
              <a:t>3</a:t>
            </a:r>
            <a:r>
              <a:rPr lang="en-GB" sz="2400" smtClean="0">
                <a:sym typeface="Symbol" pitchFamily="18" charset="2"/>
              </a:rPr>
              <a:t>  and 5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400" smtClean="0">
                <a:sym typeface="Symbol" pitchFamily="18" charset="2"/>
              </a:rPr>
              <a:t>315 has 3</a:t>
            </a:r>
            <a:r>
              <a:rPr lang="en-GB" sz="2400" baseline="30000" smtClean="0">
                <a:sym typeface="Symbol" pitchFamily="18" charset="2"/>
              </a:rPr>
              <a:t>2</a:t>
            </a:r>
            <a:r>
              <a:rPr lang="en-GB" sz="2400" smtClean="0">
                <a:sym typeface="Symbol" pitchFamily="18" charset="2"/>
              </a:rPr>
              <a:t>  and 5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So each is equal </a:t>
            </a:r>
            <a:r>
              <a:rPr lang="en-GB" sz="2800" smtClean="0">
                <a:sym typeface="Symbol" pitchFamily="18" charset="2"/>
              </a:rPr>
              <a:t>3</a:t>
            </a:r>
            <a:r>
              <a:rPr lang="en-GB" sz="2800" baseline="30000" smtClean="0">
                <a:sym typeface="Symbol" pitchFamily="18" charset="2"/>
              </a:rPr>
              <a:t>2</a:t>
            </a:r>
            <a:r>
              <a:rPr lang="en-GB" sz="2800" smtClean="0">
                <a:sym typeface="Symbol" pitchFamily="18" charset="2"/>
              </a:rPr>
              <a:t> * 5  times some different primes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So the largest is the GCD </a:t>
            </a:r>
            <a:r>
              <a:rPr lang="en-GB" sz="2400" smtClean="0">
                <a:sym typeface="Wingdings" pitchFamily="2" charset="2"/>
              </a:rPr>
              <a:t> </a:t>
            </a:r>
            <a:r>
              <a:rPr lang="en-GB" sz="2400" smtClean="0"/>
              <a:t>3</a:t>
            </a:r>
            <a:r>
              <a:rPr lang="en-GB" sz="2400" baseline="30000" smtClean="0"/>
              <a:t>2 * </a:t>
            </a:r>
            <a:r>
              <a:rPr lang="en-GB" sz="2400" smtClean="0">
                <a:sym typeface="Symbol" pitchFamily="18" charset="2"/>
              </a:rPr>
              <a:t>5 = 45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315 </a:t>
            </a:r>
            <a:r>
              <a:rPr lang="en-GB" sz="2400" smtClean="0">
                <a:sym typeface="Symbol" pitchFamily="18" charset="2"/>
              </a:rPr>
              <a:t> </a:t>
            </a:r>
            <a:r>
              <a:rPr lang="en-GB" sz="2400" smtClean="0"/>
              <a:t>45 = 7   and 540 </a:t>
            </a:r>
            <a:r>
              <a:rPr lang="en-GB" sz="2400" smtClean="0">
                <a:sym typeface="Symbol" pitchFamily="18" charset="2"/>
              </a:rPr>
              <a:t> </a:t>
            </a:r>
            <a:r>
              <a:rPr lang="en-GB" sz="2400" smtClean="0"/>
              <a:t>45=12</a:t>
            </a: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C870EEB1-E90F-443B-8143-E3612CA8D6F9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Euclid’s Algorithm</a:t>
            </a:r>
            <a:endParaRPr lang="en-US" sz="400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752600"/>
            <a:ext cx="8912225" cy="4476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Inputs: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two positive integers </a:t>
            </a:r>
            <a:r>
              <a:rPr lang="en-US" sz="2800" i="1" dirty="0" smtClean="0"/>
              <a:t>a</a:t>
            </a:r>
            <a:r>
              <a:rPr lang="en-US" sz="2800" dirty="0" smtClean="0"/>
              <a:t> and </a:t>
            </a:r>
            <a:r>
              <a:rPr lang="en-US" sz="2800" i="1" dirty="0" smtClean="0"/>
              <a:t>b, a &gt; </a:t>
            </a:r>
            <a:r>
              <a:rPr lang="en-US" sz="2800" i="1" dirty="0"/>
              <a:t>b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Output: </a:t>
            </a:r>
          </a:p>
          <a:p>
            <a:pPr marL="800100" lvl="2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err="1" smtClean="0"/>
              <a:t>gcd</a:t>
            </a:r>
            <a:r>
              <a:rPr lang="en-US" sz="2800" i="1" dirty="0" smtClean="0"/>
              <a:t>(a, b) – </a:t>
            </a:r>
            <a:r>
              <a:rPr lang="en-US" sz="2800" dirty="0" smtClean="0"/>
              <a:t>the greatest common divisor of </a:t>
            </a:r>
            <a:r>
              <a:rPr lang="en-US" sz="2800" i="1" dirty="0" smtClean="0"/>
              <a:t>a</a:t>
            </a:r>
            <a:r>
              <a:rPr lang="en-US" sz="2800" dirty="0" smtClean="0"/>
              <a:t> and </a:t>
            </a:r>
            <a:r>
              <a:rPr lang="en-US" sz="2800" i="1" dirty="0" smtClean="0"/>
              <a:t>b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Procedure:</a:t>
            </a:r>
            <a:endParaRPr lang="en-US" sz="2400" dirty="0" smtClean="0"/>
          </a:p>
          <a:p>
            <a:pPr marL="857250" lvl="2" indent="0" eaLnBrk="1" hangingPunct="1">
              <a:lnSpc>
                <a:spcPct val="70000"/>
              </a:lnSpc>
              <a:spcBef>
                <a:spcPts val="472"/>
              </a:spcBef>
              <a:buFontTx/>
              <a:buNone/>
              <a:defRPr/>
            </a:pPr>
            <a:r>
              <a:rPr lang="en-US" sz="2800" i="1" dirty="0" smtClean="0"/>
              <a:t>r</a:t>
            </a:r>
            <a:r>
              <a:rPr lang="en-US" sz="2800" dirty="0" smtClean="0"/>
              <a:t> </a:t>
            </a:r>
            <a:r>
              <a:rPr lang="en-US" dirty="0" smtClean="0">
                <a:latin typeface="Lucida Console" pitchFamily="49" charset="0"/>
              </a:rPr>
              <a:t>=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dirty="0" smtClean="0">
                <a:latin typeface="Lucida Console" pitchFamily="49" charset="0"/>
              </a:rPr>
              <a:t>mod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</a:p>
          <a:p>
            <a:pPr marL="857250" lvl="2" indent="0" eaLnBrk="1" hangingPunct="1">
              <a:lnSpc>
                <a:spcPct val="70000"/>
              </a:lnSpc>
              <a:spcBef>
                <a:spcPts val="472"/>
              </a:spcBef>
              <a:buFontTx/>
              <a:buNone/>
              <a:defRPr/>
            </a:pPr>
            <a:r>
              <a:rPr lang="en-US" dirty="0">
                <a:latin typeface="Lucida Console" pitchFamily="49" charset="0"/>
              </a:rPr>
              <a:t>while</a:t>
            </a:r>
            <a:r>
              <a:rPr lang="en-US" sz="2800" dirty="0" smtClean="0"/>
              <a:t> (</a:t>
            </a:r>
            <a:r>
              <a:rPr lang="en-US" sz="2800" i="1" dirty="0" smtClean="0"/>
              <a:t> r</a:t>
            </a:r>
            <a:r>
              <a:rPr lang="en-US" sz="2800" dirty="0" smtClean="0"/>
              <a:t> </a:t>
            </a:r>
            <a:r>
              <a:rPr lang="en-US" dirty="0">
                <a:latin typeface="Lucida Console" pitchFamily="49" charset="0"/>
              </a:rPr>
              <a:t>&gt;</a:t>
            </a:r>
            <a:r>
              <a:rPr lang="en-US" sz="2800" dirty="0" smtClean="0"/>
              <a:t> 0 )</a:t>
            </a:r>
          </a:p>
          <a:p>
            <a:pPr marL="1314450" lvl="3" indent="0" eaLnBrk="1" hangingPunct="1">
              <a:lnSpc>
                <a:spcPct val="70000"/>
              </a:lnSpc>
              <a:spcBef>
                <a:spcPts val="472"/>
              </a:spcBef>
              <a:buFontTx/>
              <a:buNone/>
              <a:defRPr/>
            </a:pP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400" dirty="0">
                <a:latin typeface="Lucida Console" pitchFamily="49" charset="0"/>
              </a:rPr>
              <a:t>=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</a:p>
          <a:p>
            <a:pPr marL="1314450" lvl="3" indent="0" eaLnBrk="1" hangingPunct="1">
              <a:lnSpc>
                <a:spcPct val="70000"/>
              </a:lnSpc>
              <a:spcBef>
                <a:spcPts val="472"/>
              </a:spcBef>
              <a:buFontTx/>
              <a:buNone/>
              <a:defRPr/>
            </a:pP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en-US" sz="2400" dirty="0">
                <a:latin typeface="Lucida Console" pitchFamily="49" charset="0"/>
              </a:rPr>
              <a:t>=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</a:p>
          <a:p>
            <a:pPr marL="1371600" lvl="3" indent="0" eaLnBrk="1" hangingPunct="1">
              <a:lnSpc>
                <a:spcPct val="70000"/>
              </a:lnSpc>
              <a:spcBef>
                <a:spcPts val="472"/>
              </a:spcBef>
              <a:buFontTx/>
              <a:buNone/>
              <a:defRPr/>
            </a:pPr>
            <a:r>
              <a:rPr lang="en-US" sz="2800" i="1" dirty="0" smtClean="0"/>
              <a:t>r</a:t>
            </a:r>
            <a:r>
              <a:rPr lang="en-US" sz="2800" dirty="0" smtClean="0"/>
              <a:t> </a:t>
            </a:r>
            <a:r>
              <a:rPr lang="en-US" sz="2400" dirty="0">
                <a:latin typeface="Lucida Console" pitchFamily="49" charset="0"/>
              </a:rPr>
              <a:t>=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400" dirty="0">
                <a:latin typeface="Lucida Console" pitchFamily="49" charset="0"/>
              </a:rPr>
              <a:t>mod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</a:p>
          <a:p>
            <a:pPr marL="914400" lvl="2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Lucida Console" pitchFamily="49" charset="0"/>
              </a:rPr>
              <a:t>return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endParaRPr lang="en-US" sz="2800" dirty="0" smtClean="0"/>
          </a:p>
          <a:p>
            <a:pPr marL="1371600" lvl="3" indent="0" eaLnBrk="1" hangingPunct="1">
              <a:lnSpc>
                <a:spcPct val="80000"/>
              </a:lnSpc>
              <a:buFontTx/>
              <a:buNone/>
              <a:defRPr/>
            </a:pPr>
            <a:endParaRPr lang="en-US" sz="2800" i="1" dirty="0"/>
          </a:p>
          <a:p>
            <a:pPr marL="914400" lvl="2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i="1" dirty="0" smtClean="0"/>
              <a:t>	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1222C8DD-8C78-4E86-B6E0-680F7095EB31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Euclid’s Algorithm Example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6313"/>
          </a:xfrm>
        </p:spPr>
        <p:txBody>
          <a:bodyPr/>
          <a:lstStyle/>
          <a:p>
            <a:pPr eaLnBrk="1" hangingPunct="1"/>
            <a:r>
              <a:rPr lang="en-GB" sz="2800" smtClean="0"/>
              <a:t>For two integers a= 846 and b = 212 </a:t>
            </a:r>
          </a:p>
          <a:p>
            <a:pPr lvl="1" eaLnBrk="1" hangingPunct="1">
              <a:buFontTx/>
              <a:buNone/>
            </a:pPr>
            <a:r>
              <a:rPr lang="en-GB" sz="2400" smtClean="0"/>
              <a:t>846 = 3 *</a:t>
            </a:r>
            <a:r>
              <a:rPr lang="en-GB" sz="2400" smtClean="0">
                <a:solidFill>
                  <a:srgbClr val="F6FC04"/>
                </a:solidFill>
              </a:rPr>
              <a:t> 212 </a:t>
            </a:r>
            <a:r>
              <a:rPr lang="en-GB" sz="2400" smtClean="0"/>
              <a:t>+ </a:t>
            </a:r>
            <a:r>
              <a:rPr lang="en-GB" sz="2400" smtClean="0">
                <a:solidFill>
                  <a:srgbClr val="66FF33"/>
                </a:solidFill>
              </a:rPr>
              <a:t>210</a:t>
            </a:r>
            <a:r>
              <a:rPr lang="en-GB" sz="2400" smtClean="0"/>
              <a:t>	k</a:t>
            </a:r>
            <a:r>
              <a:rPr lang="en-GB" sz="2400" baseline="-25000" smtClean="0"/>
              <a:t>1  </a:t>
            </a:r>
            <a:r>
              <a:rPr lang="en-GB" sz="2400" smtClean="0"/>
              <a:t>= 3;  r</a:t>
            </a:r>
            <a:r>
              <a:rPr lang="en-GB" sz="2400" baseline="-25000" smtClean="0"/>
              <a:t>1 </a:t>
            </a:r>
            <a:r>
              <a:rPr lang="en-GB" sz="2400" smtClean="0"/>
              <a:t>= </a:t>
            </a:r>
            <a:r>
              <a:rPr lang="en-GB" sz="2400" smtClean="0">
                <a:solidFill>
                  <a:srgbClr val="66FF33"/>
                </a:solidFill>
              </a:rPr>
              <a:t>210</a:t>
            </a:r>
          </a:p>
          <a:p>
            <a:pPr lvl="1" eaLnBrk="1" hangingPunct="1">
              <a:buFontTx/>
              <a:buNone/>
            </a:pPr>
            <a:r>
              <a:rPr lang="en-GB" sz="2400" smtClean="0">
                <a:solidFill>
                  <a:srgbClr val="F6FC04"/>
                </a:solidFill>
              </a:rPr>
              <a:t>212 </a:t>
            </a:r>
            <a:r>
              <a:rPr lang="en-GB" sz="2400" smtClean="0"/>
              <a:t>= 1 * </a:t>
            </a:r>
            <a:r>
              <a:rPr lang="en-GB" sz="2400" smtClean="0">
                <a:solidFill>
                  <a:srgbClr val="66FF33"/>
                </a:solidFill>
              </a:rPr>
              <a:t>210</a:t>
            </a:r>
            <a:r>
              <a:rPr lang="en-GB" sz="2400" smtClean="0"/>
              <a:t> + </a:t>
            </a:r>
            <a:r>
              <a:rPr lang="en-GB" sz="2400" smtClean="0">
                <a:solidFill>
                  <a:srgbClr val="9CDDFE"/>
                </a:solidFill>
              </a:rPr>
              <a:t>2</a:t>
            </a:r>
            <a:r>
              <a:rPr lang="en-GB" sz="2400" smtClean="0"/>
              <a:t>		k</a:t>
            </a:r>
            <a:r>
              <a:rPr lang="en-GB" sz="2400" baseline="-25000" smtClean="0"/>
              <a:t>2  </a:t>
            </a:r>
            <a:r>
              <a:rPr lang="en-GB" sz="2400" smtClean="0"/>
              <a:t>= 1; </a:t>
            </a:r>
            <a:r>
              <a:rPr lang="en-GB" sz="2400" baseline="-25000" smtClean="0"/>
              <a:t> </a:t>
            </a:r>
            <a:r>
              <a:rPr lang="en-GB" sz="2400" smtClean="0"/>
              <a:t>r</a:t>
            </a:r>
            <a:r>
              <a:rPr lang="en-GB" sz="2400" baseline="-25000" smtClean="0"/>
              <a:t>2 </a:t>
            </a:r>
            <a:r>
              <a:rPr lang="en-GB" sz="2400" smtClean="0"/>
              <a:t>= </a:t>
            </a:r>
            <a:r>
              <a:rPr lang="en-GB" sz="2400" smtClean="0">
                <a:solidFill>
                  <a:srgbClr val="9CDDFE"/>
                </a:solidFill>
              </a:rPr>
              <a:t>2</a:t>
            </a:r>
          </a:p>
          <a:p>
            <a:pPr lvl="1" eaLnBrk="1" hangingPunct="1">
              <a:buFontTx/>
              <a:buNone/>
            </a:pPr>
            <a:r>
              <a:rPr lang="en-GB" sz="2400" smtClean="0">
                <a:solidFill>
                  <a:srgbClr val="66FF33"/>
                </a:solidFill>
              </a:rPr>
              <a:t>210</a:t>
            </a:r>
            <a:r>
              <a:rPr lang="en-GB" sz="2400" smtClean="0"/>
              <a:t> = 105 * </a:t>
            </a:r>
            <a:r>
              <a:rPr lang="en-GB" sz="2400" u="sng" smtClean="0">
                <a:solidFill>
                  <a:srgbClr val="9CDDFE"/>
                </a:solidFill>
              </a:rPr>
              <a:t>2</a:t>
            </a:r>
            <a:r>
              <a:rPr lang="en-GB" sz="2400" smtClean="0"/>
              <a:t> + </a:t>
            </a:r>
            <a:r>
              <a:rPr lang="en-GB" sz="2400" smtClean="0">
                <a:solidFill>
                  <a:srgbClr val="FF0000"/>
                </a:solidFill>
              </a:rPr>
              <a:t>0</a:t>
            </a:r>
            <a:r>
              <a:rPr lang="en-GB" sz="2400" smtClean="0"/>
              <a:t>		k</a:t>
            </a:r>
            <a:r>
              <a:rPr lang="en-GB" sz="2400" baseline="-25000" smtClean="0"/>
              <a:t>3  </a:t>
            </a:r>
            <a:r>
              <a:rPr lang="en-GB" sz="2400" smtClean="0"/>
              <a:t>= 105; </a:t>
            </a:r>
            <a:r>
              <a:rPr lang="en-GB" sz="2400" baseline="-25000" smtClean="0"/>
              <a:t> </a:t>
            </a:r>
            <a:r>
              <a:rPr lang="en-GB" sz="2400" smtClean="0"/>
              <a:t>r</a:t>
            </a:r>
            <a:r>
              <a:rPr lang="en-GB" sz="2400" baseline="-25000" smtClean="0"/>
              <a:t>3 </a:t>
            </a:r>
            <a:r>
              <a:rPr lang="en-GB" sz="2400" smtClean="0"/>
              <a:t>= </a:t>
            </a:r>
            <a:r>
              <a:rPr lang="en-GB" sz="2400" smtClean="0">
                <a:solidFill>
                  <a:srgbClr val="FF0000"/>
                </a:solidFill>
              </a:rPr>
              <a:t>0</a:t>
            </a:r>
          </a:p>
          <a:p>
            <a:pPr eaLnBrk="1" hangingPunct="1">
              <a:buFontTx/>
              <a:buNone/>
            </a:pPr>
            <a:r>
              <a:rPr lang="en-GB" sz="2800" smtClean="0"/>
              <a:t>				GCD=2</a:t>
            </a:r>
          </a:p>
          <a:p>
            <a:pPr eaLnBrk="1" hangingPunct="1"/>
            <a:r>
              <a:rPr lang="en-GB" sz="2800" smtClean="0"/>
              <a:t>For two integers a= 555 and b = 296</a:t>
            </a:r>
          </a:p>
          <a:p>
            <a:pPr lvl="1" eaLnBrk="1" hangingPunct="1">
              <a:buFontTx/>
              <a:buNone/>
            </a:pPr>
            <a:r>
              <a:rPr lang="en-GB" sz="2400" smtClean="0"/>
              <a:t>555 = 1 * </a:t>
            </a:r>
            <a:r>
              <a:rPr lang="en-GB" sz="2400" smtClean="0">
                <a:solidFill>
                  <a:srgbClr val="F6FC04"/>
                </a:solidFill>
              </a:rPr>
              <a:t>296</a:t>
            </a:r>
            <a:r>
              <a:rPr lang="en-GB" sz="2400" smtClean="0"/>
              <a:t> + </a:t>
            </a:r>
            <a:r>
              <a:rPr lang="en-GB" sz="2400" smtClean="0">
                <a:solidFill>
                  <a:srgbClr val="66FF33"/>
                </a:solidFill>
              </a:rPr>
              <a:t>259</a:t>
            </a:r>
            <a:r>
              <a:rPr lang="en-GB" sz="2400" smtClean="0"/>
              <a:t> 	k</a:t>
            </a:r>
            <a:r>
              <a:rPr lang="en-GB" sz="2400" baseline="-25000" smtClean="0"/>
              <a:t>1  </a:t>
            </a:r>
            <a:r>
              <a:rPr lang="en-GB" sz="2400" smtClean="0"/>
              <a:t>= 1; </a:t>
            </a:r>
            <a:r>
              <a:rPr lang="en-GB" sz="2400" baseline="-25000" smtClean="0"/>
              <a:t> </a:t>
            </a:r>
            <a:r>
              <a:rPr lang="en-GB" sz="2400" smtClean="0"/>
              <a:t>r</a:t>
            </a:r>
            <a:r>
              <a:rPr lang="en-GB" sz="2400" baseline="-25000" smtClean="0"/>
              <a:t>1 </a:t>
            </a:r>
            <a:r>
              <a:rPr lang="en-GB" sz="2400" smtClean="0"/>
              <a:t>= </a:t>
            </a:r>
            <a:r>
              <a:rPr lang="en-GB" sz="2400" smtClean="0">
                <a:solidFill>
                  <a:srgbClr val="66FF33"/>
                </a:solidFill>
              </a:rPr>
              <a:t>259</a:t>
            </a:r>
          </a:p>
          <a:p>
            <a:pPr lvl="1" eaLnBrk="1" hangingPunct="1">
              <a:buFontTx/>
              <a:buNone/>
            </a:pPr>
            <a:r>
              <a:rPr lang="en-GB" sz="2400" smtClean="0">
                <a:solidFill>
                  <a:srgbClr val="F6FC04"/>
                </a:solidFill>
              </a:rPr>
              <a:t>296</a:t>
            </a:r>
            <a:r>
              <a:rPr lang="en-GB" sz="2400" smtClean="0"/>
              <a:t> = 1 * </a:t>
            </a:r>
            <a:r>
              <a:rPr lang="en-GB" sz="2400" smtClean="0">
                <a:solidFill>
                  <a:srgbClr val="66FF33"/>
                </a:solidFill>
              </a:rPr>
              <a:t>259</a:t>
            </a:r>
            <a:r>
              <a:rPr lang="en-GB" sz="2400" smtClean="0"/>
              <a:t> + </a:t>
            </a:r>
            <a:r>
              <a:rPr lang="en-GB" sz="2400" smtClean="0">
                <a:solidFill>
                  <a:srgbClr val="9CDDFE"/>
                </a:solidFill>
              </a:rPr>
              <a:t>37</a:t>
            </a:r>
            <a:r>
              <a:rPr lang="en-GB" sz="2400" smtClean="0"/>
              <a:t>	k</a:t>
            </a:r>
            <a:r>
              <a:rPr lang="en-GB" sz="2400" baseline="-25000" smtClean="0"/>
              <a:t>2  </a:t>
            </a:r>
            <a:r>
              <a:rPr lang="en-GB" sz="2400" smtClean="0"/>
              <a:t>= 1; </a:t>
            </a:r>
            <a:r>
              <a:rPr lang="en-GB" sz="2400" baseline="-25000" smtClean="0"/>
              <a:t> </a:t>
            </a:r>
            <a:r>
              <a:rPr lang="en-GB" sz="2400" smtClean="0"/>
              <a:t>r</a:t>
            </a:r>
            <a:r>
              <a:rPr lang="en-GB" sz="2400" baseline="-25000" smtClean="0"/>
              <a:t>2 </a:t>
            </a:r>
            <a:r>
              <a:rPr lang="en-GB" sz="2400" smtClean="0"/>
              <a:t>= </a:t>
            </a:r>
            <a:r>
              <a:rPr lang="en-GB" sz="2400" smtClean="0">
                <a:solidFill>
                  <a:srgbClr val="9CDDFE"/>
                </a:solidFill>
              </a:rPr>
              <a:t>37</a:t>
            </a:r>
          </a:p>
          <a:p>
            <a:pPr lvl="1" eaLnBrk="1" hangingPunct="1">
              <a:buFontTx/>
              <a:buNone/>
            </a:pPr>
            <a:r>
              <a:rPr lang="en-GB" sz="2400" smtClean="0">
                <a:solidFill>
                  <a:srgbClr val="66FF33"/>
                </a:solidFill>
              </a:rPr>
              <a:t>259</a:t>
            </a:r>
            <a:r>
              <a:rPr lang="en-GB" sz="2400" smtClean="0"/>
              <a:t> = 7 * </a:t>
            </a:r>
            <a:r>
              <a:rPr lang="en-GB" sz="2400" u="sng" smtClean="0">
                <a:solidFill>
                  <a:srgbClr val="9CDDFE"/>
                </a:solidFill>
              </a:rPr>
              <a:t>37</a:t>
            </a:r>
            <a:r>
              <a:rPr lang="en-GB" sz="2400" smtClean="0"/>
              <a:t> + </a:t>
            </a:r>
            <a:r>
              <a:rPr lang="en-GB" sz="2400" smtClean="0">
                <a:solidFill>
                  <a:srgbClr val="FF0000"/>
                </a:solidFill>
              </a:rPr>
              <a:t>0</a:t>
            </a:r>
            <a:r>
              <a:rPr lang="en-GB" sz="2400" smtClean="0"/>
              <a:t>		k</a:t>
            </a:r>
            <a:r>
              <a:rPr lang="en-GB" sz="2400" baseline="-25000" smtClean="0"/>
              <a:t>3  </a:t>
            </a:r>
            <a:r>
              <a:rPr lang="en-GB" sz="2400" smtClean="0"/>
              <a:t>= 7; </a:t>
            </a:r>
            <a:r>
              <a:rPr lang="en-GB" sz="2400" baseline="-25000" smtClean="0"/>
              <a:t> </a:t>
            </a:r>
            <a:r>
              <a:rPr lang="en-GB" sz="2400" smtClean="0"/>
              <a:t>r</a:t>
            </a:r>
            <a:r>
              <a:rPr lang="en-GB" sz="2400" baseline="-25000" smtClean="0"/>
              <a:t>3 </a:t>
            </a:r>
            <a:r>
              <a:rPr lang="en-GB" sz="2400" smtClean="0"/>
              <a:t>= </a:t>
            </a:r>
            <a:r>
              <a:rPr lang="en-GB" sz="2400" smtClean="0">
                <a:solidFill>
                  <a:srgbClr val="FF0000"/>
                </a:solidFill>
              </a:rPr>
              <a:t>0</a:t>
            </a:r>
          </a:p>
          <a:p>
            <a:pPr eaLnBrk="1" hangingPunct="1">
              <a:buFontTx/>
              <a:buNone/>
            </a:pPr>
            <a:r>
              <a:rPr lang="en-GB" sz="2800" smtClean="0"/>
              <a:t>				GCD = 37 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6477000" y="2286000"/>
            <a:ext cx="2381250" cy="762000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sz="2200" i="1">
                <a:latin typeface="Arial" charset="0"/>
              </a:rPr>
              <a:t>846 = 47 * 3</a:t>
            </a:r>
            <a:r>
              <a:rPr lang="en-GB" sz="2200" i="1" baseline="30000">
                <a:latin typeface="Arial" charset="0"/>
              </a:rPr>
              <a:t>2</a:t>
            </a:r>
            <a:r>
              <a:rPr lang="en-GB" sz="2200" i="1">
                <a:latin typeface="Arial" charset="0"/>
              </a:rPr>
              <a:t> * 2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sz="2200" i="1">
                <a:latin typeface="Arial" charset="0"/>
              </a:rPr>
              <a:t>212 = 53 * 2</a:t>
            </a:r>
            <a:r>
              <a:rPr lang="en-GB" sz="2200" i="1" baseline="30000">
                <a:latin typeface="Arial" charset="0"/>
              </a:rPr>
              <a:t>2</a:t>
            </a:r>
            <a:endParaRPr lang="en-US" sz="2200" i="1" baseline="30000">
              <a:latin typeface="Arial" charset="0"/>
            </a:endParaRP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6553200" y="4495800"/>
            <a:ext cx="2305050" cy="762000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sz="2200" i="1">
                <a:latin typeface="Arial" charset="0"/>
              </a:rPr>
              <a:t>555 = 37 * 5 * 3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GB" sz="2200" i="1">
                <a:latin typeface="Arial" charset="0"/>
              </a:rPr>
              <a:t>296 = 37 * 2</a:t>
            </a:r>
            <a:r>
              <a:rPr lang="en-GB" sz="2200" i="1" baseline="30000">
                <a:latin typeface="Arial" charset="0"/>
              </a:rPr>
              <a:t>3</a:t>
            </a:r>
            <a:endParaRPr lang="en-US" sz="2200" i="1" baseline="3000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1E4ADE8E-0515-4A91-B4D4-E5EE036D04D4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Least Common Multiple</a:t>
            </a:r>
            <a:endParaRPr lang="en-US" sz="3600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If </a:t>
            </a:r>
            <a:r>
              <a:rPr lang="en-GB" sz="2800" i="1" dirty="0" smtClean="0"/>
              <a:t>a</a:t>
            </a:r>
            <a:r>
              <a:rPr lang="en-GB" sz="2800" dirty="0" smtClean="0"/>
              <a:t>, </a:t>
            </a:r>
            <a:r>
              <a:rPr lang="en-GB" sz="2800" i="1" dirty="0" smtClean="0"/>
              <a:t>b</a:t>
            </a:r>
            <a:r>
              <a:rPr lang="en-GB" sz="2800" dirty="0" smtClean="0"/>
              <a:t>, and </a:t>
            </a:r>
            <a:r>
              <a:rPr lang="en-GB" sz="2800" i="1" dirty="0" smtClean="0"/>
              <a:t>k</a:t>
            </a:r>
            <a:r>
              <a:rPr lang="en-GB" sz="2800" dirty="0" smtClean="0"/>
              <a:t> are in Z+, and  </a:t>
            </a:r>
            <a:r>
              <a:rPr lang="en-GB" i="1" dirty="0" smtClean="0"/>
              <a:t>a</a:t>
            </a:r>
            <a:r>
              <a:rPr lang="en-GB" dirty="0" smtClean="0"/>
              <a:t> | </a:t>
            </a:r>
            <a:r>
              <a:rPr lang="en-GB" i="1" dirty="0" smtClean="0"/>
              <a:t>k</a:t>
            </a:r>
            <a:r>
              <a:rPr lang="en-GB" dirty="0" smtClean="0"/>
              <a:t>,  </a:t>
            </a:r>
            <a:r>
              <a:rPr lang="en-GB" i="1" dirty="0" smtClean="0"/>
              <a:t>b</a:t>
            </a:r>
            <a:r>
              <a:rPr lang="en-GB" dirty="0" smtClean="0"/>
              <a:t> | </a:t>
            </a:r>
            <a:r>
              <a:rPr lang="en-GB" i="1" dirty="0" smtClean="0"/>
              <a:t>k</a:t>
            </a:r>
            <a:r>
              <a:rPr lang="en-GB" dirty="0" smtClean="0"/>
              <a:t>,</a:t>
            </a:r>
          </a:p>
          <a:p>
            <a:pPr lvl="1" eaLnBrk="1" hangingPunct="1">
              <a:buFontTx/>
              <a:buNone/>
            </a:pPr>
            <a:r>
              <a:rPr lang="en-GB" dirty="0" smtClean="0"/>
              <a:t> we say that </a:t>
            </a:r>
            <a:r>
              <a:rPr lang="en-GB" i="1" dirty="0" smtClean="0"/>
              <a:t>k</a:t>
            </a:r>
            <a:r>
              <a:rPr lang="en-GB" dirty="0" smtClean="0"/>
              <a:t> is a common multiple of </a:t>
            </a:r>
            <a:r>
              <a:rPr lang="en-GB" i="1" dirty="0" smtClean="0"/>
              <a:t>a</a:t>
            </a:r>
            <a:r>
              <a:rPr lang="en-GB" dirty="0" smtClean="0"/>
              <a:t> and </a:t>
            </a:r>
            <a:r>
              <a:rPr lang="en-GB" i="1" dirty="0" smtClean="0"/>
              <a:t>b</a:t>
            </a:r>
            <a:endParaRPr lang="en-US" sz="2000" i="1" dirty="0" smtClean="0"/>
          </a:p>
          <a:p>
            <a:pPr eaLnBrk="1" hangingPunct="1"/>
            <a:r>
              <a:rPr lang="en-GB" sz="2800" dirty="0" smtClean="0"/>
              <a:t>The smallest such </a:t>
            </a:r>
            <a:r>
              <a:rPr lang="en-GB" sz="2800" i="1" dirty="0" smtClean="0"/>
              <a:t>k</a:t>
            </a:r>
            <a:r>
              <a:rPr lang="en-GB" sz="2800" dirty="0" smtClean="0"/>
              <a:t>, call it </a:t>
            </a:r>
            <a:r>
              <a:rPr lang="en-GB" sz="2800" i="1" dirty="0" smtClean="0"/>
              <a:t>c</a:t>
            </a:r>
            <a:r>
              <a:rPr lang="en-GB" sz="2800" dirty="0" smtClean="0"/>
              <a:t>, is called the least common multiple or LCM of </a:t>
            </a:r>
            <a:r>
              <a:rPr lang="en-GB" sz="2800" i="1" dirty="0" smtClean="0"/>
              <a:t>a</a:t>
            </a:r>
            <a:r>
              <a:rPr lang="en-GB" sz="2800" dirty="0" smtClean="0"/>
              <a:t> and </a:t>
            </a:r>
            <a:r>
              <a:rPr lang="en-GB" sz="2800" i="1" dirty="0" smtClean="0"/>
              <a:t>b</a:t>
            </a:r>
            <a:endParaRPr lang="en-US" sz="2400" i="1" dirty="0" smtClean="0"/>
          </a:p>
          <a:p>
            <a:pPr eaLnBrk="1" hangingPunct="1"/>
            <a:r>
              <a:rPr lang="en-GB" sz="2800" dirty="0" smtClean="0"/>
              <a:t>We write </a:t>
            </a:r>
            <a:r>
              <a:rPr lang="en-GB" sz="2800" i="1" dirty="0" smtClean="0"/>
              <a:t>c</a:t>
            </a:r>
            <a:r>
              <a:rPr lang="en-GB" sz="2800" dirty="0" smtClean="0"/>
              <a:t> = LCM(</a:t>
            </a:r>
            <a:r>
              <a:rPr lang="en-GB" sz="2800" i="1" dirty="0" smtClean="0"/>
              <a:t>a</a:t>
            </a:r>
            <a:r>
              <a:rPr lang="en-GB" sz="2800" dirty="0" smtClean="0"/>
              <a:t>, </a:t>
            </a:r>
            <a:r>
              <a:rPr lang="en-GB" sz="2800" i="1" dirty="0" smtClean="0"/>
              <a:t>b</a:t>
            </a:r>
            <a:r>
              <a:rPr lang="en-GB" sz="2800" dirty="0" smtClean="0"/>
              <a:t>)</a:t>
            </a:r>
          </a:p>
          <a:p>
            <a:pPr eaLnBrk="1" hangingPunct="1"/>
            <a:r>
              <a:rPr lang="en-GB" sz="2800" dirty="0" smtClean="0"/>
              <a:t>An </a:t>
            </a:r>
            <a:r>
              <a:rPr lang="en-GB" sz="2800" dirty="0">
                <a:solidFill>
                  <a:schemeClr val="tx2"/>
                </a:solidFill>
              </a:rPr>
              <a:t>important result</a:t>
            </a:r>
            <a:r>
              <a:rPr lang="en-GB" sz="2800" dirty="0" smtClean="0"/>
              <a:t> is  </a:t>
            </a:r>
          </a:p>
          <a:p>
            <a:pPr lvl="1" eaLnBrk="1" hangingPunct="1"/>
            <a:r>
              <a:rPr lang="en-US" dirty="0" smtClean="0"/>
              <a:t>GCD(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)*LCM(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 = </a:t>
            </a:r>
            <a:r>
              <a:rPr lang="en-US" i="1" dirty="0" smtClean="0"/>
              <a:t>a</a:t>
            </a:r>
            <a:r>
              <a:rPr lang="en-US" dirty="0" smtClean="0"/>
              <a:t>*</a:t>
            </a:r>
            <a:r>
              <a:rPr lang="en-US" i="1" dirty="0" smtClean="0"/>
              <a:t>b</a:t>
            </a:r>
          </a:p>
          <a:p>
            <a:pPr lvl="1" eaLnBrk="1" hangingPunct="1"/>
            <a:r>
              <a:rPr lang="en-US" dirty="0" smtClean="0"/>
              <a:t>This provides a convenient way to calculate </a:t>
            </a:r>
            <a:r>
              <a:rPr lang="en-GB" dirty="0" smtClean="0"/>
              <a:t> LCM(</a:t>
            </a:r>
            <a:r>
              <a:rPr lang="en-GB" i="1" dirty="0" smtClean="0"/>
              <a:t>a</a:t>
            </a:r>
            <a:r>
              <a:rPr lang="en-GB" dirty="0" smtClean="0"/>
              <a:t>, </a:t>
            </a:r>
            <a:r>
              <a:rPr lang="en-GB" i="1" dirty="0" smtClean="0"/>
              <a:t>b</a:t>
            </a:r>
            <a:r>
              <a:rPr lang="en-GB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1BFE7911-9185-41FF-B132-8EF33593E186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Representation of Integers</a:t>
            </a:r>
            <a:endParaRPr lang="en-US" sz="360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In day-to-day life, we use decimal (base 10) arithmetic , but it is only one of many ways to express an integer value</a:t>
            </a:r>
            <a:endParaRPr lang="en-US" sz="2400" dirty="0" smtClean="0"/>
          </a:p>
          <a:p>
            <a:pPr eaLnBrk="1" hangingPunct="1"/>
            <a:r>
              <a:rPr lang="en-GB" sz="2800" dirty="0" smtClean="0"/>
              <a:t>We say that a decimal value is the </a:t>
            </a:r>
            <a:r>
              <a:rPr lang="en-GB" sz="2800" i="1" dirty="0" smtClean="0">
                <a:solidFill>
                  <a:schemeClr val="tx2"/>
                </a:solidFill>
              </a:rPr>
              <a:t>“base 10 expansion of n”</a:t>
            </a:r>
            <a:r>
              <a:rPr lang="en-GB" sz="2800" b="1" i="1" dirty="0" smtClean="0"/>
              <a:t> </a:t>
            </a:r>
            <a:r>
              <a:rPr lang="en-GB" sz="2800" dirty="0" smtClean="0"/>
              <a:t>or the </a:t>
            </a:r>
            <a:r>
              <a:rPr lang="en-GB" sz="2800" i="1" dirty="0" smtClean="0">
                <a:solidFill>
                  <a:schemeClr val="tx2"/>
                </a:solidFill>
              </a:rPr>
              <a:t>“decimal expansion of n”</a:t>
            </a:r>
            <a:endParaRPr lang="en-US" sz="2800" i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GB" sz="2800" dirty="0" smtClean="0"/>
              <a:t>If b </a:t>
            </a:r>
            <a:r>
              <a:rPr lang="en-GB" sz="2400" b="1" dirty="0" smtClean="0"/>
              <a:t>&gt; </a:t>
            </a:r>
            <a:r>
              <a:rPr lang="en-GB" sz="2800" b="1" dirty="0" smtClean="0"/>
              <a:t>1 </a:t>
            </a:r>
            <a:r>
              <a:rPr lang="en-GB" sz="2800" dirty="0" smtClean="0"/>
              <a:t>is an integer, then every positive integer n can be uniquely expressed in the form:</a:t>
            </a:r>
            <a:br>
              <a:rPr lang="en-GB" sz="2800" dirty="0" smtClean="0"/>
            </a:br>
            <a:r>
              <a:rPr lang="en-GB" sz="2800" dirty="0" smtClean="0"/>
              <a:t>n = </a:t>
            </a:r>
            <a:r>
              <a:rPr lang="en-GB" sz="2800" dirty="0" err="1" smtClean="0"/>
              <a:t>d</a:t>
            </a:r>
            <a:r>
              <a:rPr lang="en-GB" sz="2800" baseline="-25000" dirty="0" err="1" smtClean="0"/>
              <a:t>k</a:t>
            </a:r>
            <a:r>
              <a:rPr lang="en-GB" sz="2800" dirty="0" err="1" smtClean="0"/>
              <a:t>b</a:t>
            </a:r>
            <a:r>
              <a:rPr lang="en-GB" sz="2800" baseline="30000" dirty="0" err="1" smtClean="0"/>
              <a:t>k</a:t>
            </a:r>
            <a:r>
              <a:rPr lang="en-GB" sz="2800" dirty="0" smtClean="0"/>
              <a:t> + d</a:t>
            </a:r>
            <a:r>
              <a:rPr lang="en-GB" sz="2800" baseline="-25000" dirty="0" smtClean="0"/>
              <a:t>k-1</a:t>
            </a:r>
            <a:r>
              <a:rPr lang="en-GB" sz="2800" dirty="0" smtClean="0"/>
              <a:t>b</a:t>
            </a:r>
            <a:r>
              <a:rPr lang="en-GB" sz="2800" baseline="30000" dirty="0" smtClean="0"/>
              <a:t>k-1</a:t>
            </a:r>
            <a:r>
              <a:rPr lang="en-GB" sz="2800" dirty="0" smtClean="0"/>
              <a:t> + d</a:t>
            </a:r>
            <a:r>
              <a:rPr lang="en-GB" sz="2800" baseline="-25000" dirty="0" smtClean="0"/>
              <a:t>k-2</a:t>
            </a:r>
            <a:r>
              <a:rPr lang="en-GB" sz="2800" dirty="0" smtClean="0"/>
              <a:t>b</a:t>
            </a:r>
            <a:r>
              <a:rPr lang="en-GB" sz="2800" baseline="30000" dirty="0" smtClean="0"/>
              <a:t>k-2</a:t>
            </a:r>
            <a:r>
              <a:rPr lang="en-GB" sz="2800" dirty="0" smtClean="0"/>
              <a:t> + …  + d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b</a:t>
            </a:r>
            <a:r>
              <a:rPr lang="en-GB" sz="2800" baseline="30000" dirty="0" smtClean="0"/>
              <a:t>1</a:t>
            </a:r>
            <a:r>
              <a:rPr lang="en-GB" sz="2800" dirty="0" smtClean="0"/>
              <a:t> + d</a:t>
            </a:r>
            <a:r>
              <a:rPr lang="en-GB" sz="2800" baseline="-25000" dirty="0" smtClean="0"/>
              <a:t>0</a:t>
            </a:r>
            <a:r>
              <a:rPr lang="en-GB" sz="2800" dirty="0" smtClean="0"/>
              <a:t>b</a:t>
            </a:r>
            <a:r>
              <a:rPr lang="en-GB" sz="2800" baseline="30000" dirty="0" smtClean="0"/>
              <a:t>0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where 0 </a:t>
            </a:r>
            <a:r>
              <a:rPr lang="en-GB" sz="2400" u="sng" dirty="0" smtClean="0"/>
              <a:t>&lt;</a:t>
            </a:r>
            <a:r>
              <a:rPr lang="en-GB" sz="2800" dirty="0" smtClean="0"/>
              <a:t> d</a:t>
            </a:r>
            <a:r>
              <a:rPr lang="en-GB" sz="2800" baseline="-25000" dirty="0" smtClean="0"/>
              <a:t>i</a:t>
            </a:r>
            <a:r>
              <a:rPr lang="en-GB" sz="2800" dirty="0" smtClean="0"/>
              <a:t> </a:t>
            </a:r>
            <a:r>
              <a:rPr lang="en-GB" sz="2400" dirty="0" smtClean="0"/>
              <a:t>&lt;</a:t>
            </a:r>
            <a:r>
              <a:rPr lang="en-GB" sz="2800" dirty="0" smtClean="0"/>
              <a:t> b, </a:t>
            </a:r>
            <a:r>
              <a:rPr lang="en-GB" sz="2800" dirty="0" err="1" smtClean="0"/>
              <a:t>i</a:t>
            </a:r>
            <a:r>
              <a:rPr lang="en-GB" sz="2800" dirty="0" smtClean="0"/>
              <a:t> = 0, 1, …, k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Algorithm: Base 10 to Base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Input: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r>
              <a:rPr lang="en-US" sz="2800" dirty="0" smtClean="0"/>
              <a:t>two positive integers, base </a:t>
            </a:r>
            <a:r>
              <a:rPr lang="en-US" sz="2800" i="1" dirty="0" smtClean="0"/>
              <a:t>b</a:t>
            </a:r>
            <a:r>
              <a:rPr lang="en-US" sz="2800" dirty="0" smtClean="0"/>
              <a:t> and number </a:t>
            </a:r>
            <a:r>
              <a:rPr lang="en-US" sz="2800" i="1" dirty="0" smtClean="0"/>
              <a:t>n</a:t>
            </a:r>
            <a:r>
              <a:rPr lang="en-US" sz="2800" dirty="0" smtClean="0"/>
              <a:t> in 	base 10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Output: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the value of </a:t>
            </a:r>
            <a:r>
              <a:rPr lang="en-US" sz="2800" i="1" dirty="0" smtClean="0"/>
              <a:t>n</a:t>
            </a:r>
            <a:r>
              <a:rPr lang="en-US" sz="2800" dirty="0" smtClean="0"/>
              <a:t> in base b</a:t>
            </a:r>
          </a:p>
          <a:p>
            <a:pPr>
              <a:defRPr/>
            </a:pPr>
            <a:r>
              <a:rPr lang="en-US" dirty="0" smtClean="0"/>
              <a:t>Procedure:</a:t>
            </a:r>
          </a:p>
          <a:p>
            <a:pPr marL="857250" lvl="2" indent="0">
              <a:buFontTx/>
              <a:buNone/>
              <a:defRPr/>
            </a:pPr>
            <a:r>
              <a:rPr lang="en-US" sz="2800" dirty="0" smtClean="0"/>
              <a:t>See Handout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77752C79-482B-474B-BBD2-E3954B8910B1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35B661F0-4866-49CC-A08C-FCA5109D6DA9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Rosen </a:t>
            </a:r>
            <a:r>
              <a:rPr lang="en-US" dirty="0" smtClean="0"/>
              <a:t>Section </a:t>
            </a:r>
            <a:r>
              <a:rPr lang="en-US" dirty="0" smtClean="0"/>
              <a:t>4.1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Remainder Theorem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Divisibility of integers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Prime numbers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GCD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LCM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Representing integers in different bases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8DE0A4A9-50E8-4ED0-B6D9-8AF77E72240D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GB" sz="3700" smtClean="0"/>
              <a:t>Example: Decimal 482 to Base 5</a:t>
            </a:r>
            <a:endParaRPr lang="en-US" sz="3200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40763" cy="4419600"/>
          </a:xfrm>
        </p:spPr>
        <p:txBody>
          <a:bodyPr/>
          <a:lstStyle/>
          <a:p>
            <a:pPr marL="339725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482 = 96*5 + </a:t>
            </a:r>
            <a:r>
              <a:rPr lang="en-GB" sz="2800" smtClean="0">
                <a:solidFill>
                  <a:schemeClr val="tx2"/>
                </a:solidFill>
              </a:rPr>
              <a:t>2</a:t>
            </a:r>
            <a:r>
              <a:rPr lang="en-GB" sz="2800" smtClean="0"/>
              <a:t> 		(remainder (</a:t>
            </a:r>
            <a:r>
              <a:rPr lang="en-GB" sz="2800" smtClean="0">
                <a:solidFill>
                  <a:schemeClr val="tx2"/>
                </a:solidFill>
              </a:rPr>
              <a:t>2</a:t>
            </a:r>
            <a:r>
              <a:rPr lang="en-GB" sz="2800" smtClean="0"/>
              <a:t>) is d</a:t>
            </a:r>
            <a:r>
              <a:rPr lang="en-GB" sz="2800" baseline="-25000" smtClean="0"/>
              <a:t>0</a:t>
            </a:r>
            <a:r>
              <a:rPr lang="en-GB" sz="2800" smtClean="0"/>
              <a:t> digit)</a:t>
            </a:r>
            <a:endParaRPr lang="en-US" sz="2400" smtClean="0"/>
          </a:p>
          <a:p>
            <a:pPr marL="339725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96 = 19*5 + </a:t>
            </a:r>
            <a:r>
              <a:rPr lang="en-GB" sz="2800" smtClean="0">
                <a:solidFill>
                  <a:schemeClr val="tx2"/>
                </a:solidFill>
              </a:rPr>
              <a:t>1</a:t>
            </a:r>
            <a:r>
              <a:rPr lang="en-GB" sz="2800" smtClean="0"/>
              <a:t> 		(remainder (</a:t>
            </a:r>
            <a:r>
              <a:rPr lang="en-GB" sz="2800" smtClean="0">
                <a:solidFill>
                  <a:schemeClr val="tx2"/>
                </a:solidFill>
              </a:rPr>
              <a:t>1</a:t>
            </a:r>
            <a:r>
              <a:rPr lang="en-GB" sz="2800" smtClean="0"/>
              <a:t>) is d</a:t>
            </a:r>
            <a:r>
              <a:rPr lang="en-GB" sz="2800" baseline="-25000" smtClean="0"/>
              <a:t>1</a:t>
            </a:r>
            <a:r>
              <a:rPr lang="en-GB" sz="2800" smtClean="0"/>
              <a:t> digit)</a:t>
            </a:r>
            <a:endParaRPr lang="en-GB" sz="2400" smtClean="0"/>
          </a:p>
          <a:p>
            <a:pPr marL="339725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19 = 3*5 + </a:t>
            </a:r>
            <a:r>
              <a:rPr lang="en-GB" sz="2800" smtClean="0">
                <a:solidFill>
                  <a:schemeClr val="tx2"/>
                </a:solidFill>
              </a:rPr>
              <a:t>4</a:t>
            </a:r>
            <a:r>
              <a:rPr lang="en-GB" sz="2800" smtClean="0"/>
              <a:t> 		(remainder (</a:t>
            </a:r>
            <a:r>
              <a:rPr lang="en-GB" sz="2800" smtClean="0">
                <a:solidFill>
                  <a:schemeClr val="tx2"/>
                </a:solidFill>
              </a:rPr>
              <a:t>4</a:t>
            </a:r>
            <a:r>
              <a:rPr lang="en-GB" sz="2800" smtClean="0"/>
              <a:t>) is d</a:t>
            </a:r>
            <a:r>
              <a:rPr lang="en-GB" sz="2800" baseline="-25000" smtClean="0"/>
              <a:t>2</a:t>
            </a:r>
            <a:r>
              <a:rPr lang="en-GB" sz="2800" smtClean="0"/>
              <a:t> digit)</a:t>
            </a:r>
            <a:endParaRPr lang="en-GB" sz="2400" smtClean="0"/>
          </a:p>
          <a:p>
            <a:pPr marL="339725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3 = 0*5 +</a:t>
            </a:r>
            <a:r>
              <a:rPr lang="en-GB" sz="2800" smtClean="0">
                <a:solidFill>
                  <a:schemeClr val="tx2"/>
                </a:solidFill>
              </a:rPr>
              <a:t> 3</a:t>
            </a:r>
            <a:r>
              <a:rPr lang="en-GB" sz="2800" smtClean="0"/>
              <a:t> 		(remainder (</a:t>
            </a:r>
            <a:r>
              <a:rPr lang="en-GB" sz="2800" smtClean="0">
                <a:solidFill>
                  <a:schemeClr val="tx2"/>
                </a:solidFill>
              </a:rPr>
              <a:t>3</a:t>
            </a:r>
            <a:r>
              <a:rPr lang="en-GB" sz="2800" smtClean="0"/>
              <a:t>) is d</a:t>
            </a:r>
            <a:r>
              <a:rPr lang="en-GB" sz="2800" baseline="-25000" smtClean="0"/>
              <a:t>3</a:t>
            </a:r>
            <a:r>
              <a:rPr lang="en-GB" sz="2800" smtClean="0"/>
              <a:t> digit)</a:t>
            </a:r>
            <a:endParaRPr lang="en-GB" sz="2400" smtClean="0"/>
          </a:p>
          <a:p>
            <a:pPr marL="339725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482</a:t>
            </a:r>
            <a:r>
              <a:rPr lang="en-GB" sz="2800" baseline="-25000" smtClean="0"/>
              <a:t>10</a:t>
            </a:r>
            <a:r>
              <a:rPr lang="en-GB" sz="2800" smtClean="0"/>
              <a:t> = </a:t>
            </a:r>
            <a:r>
              <a:rPr lang="en-GB" sz="2800" smtClean="0">
                <a:solidFill>
                  <a:schemeClr val="tx2"/>
                </a:solidFill>
              </a:rPr>
              <a:t>3412</a:t>
            </a:r>
            <a:r>
              <a:rPr lang="en-GB" sz="2800" baseline="-25000" smtClean="0"/>
              <a:t>5</a:t>
            </a:r>
            <a:endParaRPr lang="en-GB" sz="2800" smtClean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8298515E-F3DF-4868-B859-0C83C57CB2BE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GB" sz="3700" smtClean="0"/>
              <a:t>Example: Decimal 704 to Base 8 (Octal)</a:t>
            </a:r>
            <a:endParaRPr lang="en-US" sz="3200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40763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704 = 88*8 + </a:t>
            </a:r>
            <a:r>
              <a:rPr lang="en-GB" sz="2800" smtClean="0">
                <a:solidFill>
                  <a:schemeClr val="tx2"/>
                </a:solidFill>
              </a:rPr>
              <a:t>0</a:t>
            </a:r>
            <a:r>
              <a:rPr lang="en-GB" sz="2800" smtClean="0"/>
              <a:t> 		(remainder (</a:t>
            </a:r>
            <a:r>
              <a:rPr lang="en-GB" sz="2800" smtClean="0">
                <a:solidFill>
                  <a:schemeClr val="tx2"/>
                </a:solidFill>
              </a:rPr>
              <a:t>0</a:t>
            </a:r>
            <a:r>
              <a:rPr lang="en-GB" sz="2800" smtClean="0"/>
              <a:t>) is d</a:t>
            </a:r>
            <a:r>
              <a:rPr lang="en-GB" sz="2800" baseline="-25000" smtClean="0"/>
              <a:t>0</a:t>
            </a:r>
            <a:r>
              <a:rPr lang="en-GB" sz="2800" smtClean="0"/>
              <a:t> digit)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88 = 11*8 + </a:t>
            </a:r>
            <a:r>
              <a:rPr lang="en-GB" sz="2800" smtClean="0">
                <a:solidFill>
                  <a:schemeClr val="tx2"/>
                </a:solidFill>
              </a:rPr>
              <a:t>0</a:t>
            </a:r>
            <a:r>
              <a:rPr lang="en-GB" sz="2800" smtClean="0"/>
              <a:t> 		(remainder (</a:t>
            </a:r>
            <a:r>
              <a:rPr lang="en-GB" sz="2800" smtClean="0">
                <a:solidFill>
                  <a:schemeClr val="tx2"/>
                </a:solidFill>
              </a:rPr>
              <a:t>0</a:t>
            </a:r>
            <a:r>
              <a:rPr lang="en-GB" sz="2800" smtClean="0"/>
              <a:t>) is d</a:t>
            </a:r>
            <a:r>
              <a:rPr lang="en-GB" sz="2800" baseline="-25000" smtClean="0"/>
              <a:t>1</a:t>
            </a:r>
            <a:r>
              <a:rPr lang="en-GB" sz="2800" smtClean="0"/>
              <a:t> digit)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11 = 1*8 + </a:t>
            </a:r>
            <a:r>
              <a:rPr lang="en-GB" sz="2800" smtClean="0">
                <a:solidFill>
                  <a:schemeClr val="tx2"/>
                </a:solidFill>
              </a:rPr>
              <a:t>3</a:t>
            </a:r>
            <a:r>
              <a:rPr lang="en-GB" sz="2800" smtClean="0"/>
              <a:t> 		(remainder (</a:t>
            </a:r>
            <a:r>
              <a:rPr lang="en-GB" sz="2800" smtClean="0">
                <a:solidFill>
                  <a:schemeClr val="tx2"/>
                </a:solidFill>
              </a:rPr>
              <a:t>3</a:t>
            </a:r>
            <a:r>
              <a:rPr lang="en-GB" sz="2800" smtClean="0"/>
              <a:t>) is d</a:t>
            </a:r>
            <a:r>
              <a:rPr lang="en-GB" sz="2800" baseline="-25000" smtClean="0"/>
              <a:t>2</a:t>
            </a:r>
            <a:r>
              <a:rPr lang="en-GB" sz="2800" smtClean="0"/>
              <a:t> digit)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1 = 0*8 + </a:t>
            </a:r>
            <a:r>
              <a:rPr lang="en-GB" sz="2800" smtClean="0">
                <a:solidFill>
                  <a:schemeClr val="tx2"/>
                </a:solidFill>
              </a:rPr>
              <a:t>1</a:t>
            </a:r>
            <a:r>
              <a:rPr lang="en-GB" sz="2400" smtClean="0"/>
              <a:t> 		(</a:t>
            </a:r>
            <a:r>
              <a:rPr lang="en-GB" sz="2800" smtClean="0"/>
              <a:t>remainder (</a:t>
            </a:r>
            <a:r>
              <a:rPr lang="en-GB" sz="2800" smtClean="0">
                <a:solidFill>
                  <a:schemeClr val="tx2"/>
                </a:solidFill>
              </a:rPr>
              <a:t>1</a:t>
            </a:r>
            <a:r>
              <a:rPr lang="en-GB" sz="2800" smtClean="0"/>
              <a:t>) is d</a:t>
            </a:r>
            <a:r>
              <a:rPr lang="en-GB" sz="2800" baseline="-25000" smtClean="0"/>
              <a:t>3</a:t>
            </a:r>
            <a:r>
              <a:rPr lang="en-GB" sz="2800" smtClean="0"/>
              <a:t> digit</a:t>
            </a:r>
            <a:r>
              <a:rPr lang="en-GB" sz="24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704</a:t>
            </a:r>
            <a:r>
              <a:rPr lang="en-GB" sz="2800" baseline="-25000" smtClean="0"/>
              <a:t>10</a:t>
            </a:r>
            <a:r>
              <a:rPr lang="en-GB" sz="2800" smtClean="0"/>
              <a:t> = </a:t>
            </a:r>
            <a:r>
              <a:rPr lang="en-GB" sz="2800" smtClean="0">
                <a:solidFill>
                  <a:schemeClr val="tx2"/>
                </a:solidFill>
              </a:rPr>
              <a:t>1300</a:t>
            </a:r>
            <a:r>
              <a:rPr lang="en-GB" sz="2800" baseline="-25000" smtClean="0"/>
              <a:t>8</a:t>
            </a:r>
            <a:endParaRPr lang="en-GB" sz="2400" smtClean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Algorithm: Base b to Base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Input: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r>
              <a:rPr lang="en-US" sz="2800" dirty="0" smtClean="0"/>
              <a:t>two positive integers, base </a:t>
            </a:r>
            <a:r>
              <a:rPr lang="en-US" sz="2800" i="1" dirty="0" smtClean="0"/>
              <a:t>b</a:t>
            </a:r>
            <a:r>
              <a:rPr lang="en-US" sz="2800" dirty="0" smtClean="0"/>
              <a:t> and number </a:t>
            </a:r>
            <a:r>
              <a:rPr lang="en-US" sz="2800" i="1" dirty="0" smtClean="0"/>
              <a:t>n</a:t>
            </a:r>
            <a:r>
              <a:rPr lang="en-US" sz="2800" dirty="0" smtClean="0"/>
              <a:t> in 	base </a:t>
            </a:r>
            <a:r>
              <a:rPr lang="en-US" sz="2800" i="1" dirty="0" smtClean="0"/>
              <a:t>b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Output: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the value of </a:t>
            </a:r>
            <a:r>
              <a:rPr lang="en-US" sz="2800" i="1" dirty="0" smtClean="0"/>
              <a:t>n</a:t>
            </a:r>
            <a:r>
              <a:rPr lang="en-US" sz="2800" dirty="0" smtClean="0"/>
              <a:t> in base 10</a:t>
            </a:r>
          </a:p>
          <a:p>
            <a:pPr>
              <a:defRPr/>
            </a:pPr>
            <a:r>
              <a:rPr lang="en-US" dirty="0" smtClean="0"/>
              <a:t>Procedure:</a:t>
            </a:r>
          </a:p>
          <a:p>
            <a:pPr marL="857250" lvl="2" indent="0">
              <a:buFontTx/>
              <a:buNone/>
              <a:defRPr/>
            </a:pPr>
            <a:r>
              <a:rPr lang="en-US" sz="2800" dirty="0" smtClean="0"/>
              <a:t>See Handout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D46AC2B1-B532-4CEF-B964-D18F85A56B0A}" type="slidenum">
              <a:rPr lang="en-US" sz="1400" smtClean="0">
                <a:latin typeface="Arial" charset="0"/>
              </a:rPr>
              <a:pPr eaLnBrk="1" hangingPunct="1"/>
              <a:t>22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0DA8EAE5-444C-477F-B1A8-58D59F6E4F54}" type="slidenum">
              <a:rPr lang="en-US" sz="1400" smtClean="0">
                <a:latin typeface="Arial" charset="0"/>
              </a:rPr>
              <a:pPr eaLnBrk="1" hangingPunct="1"/>
              <a:t>23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GB" sz="3700" smtClean="0"/>
              <a:t>Example: </a:t>
            </a:r>
            <a:r>
              <a:rPr lang="en-GB" sz="4000" smtClean="0"/>
              <a:t>3212</a:t>
            </a:r>
            <a:r>
              <a:rPr lang="en-GB" sz="4000" baseline="-25000" smtClean="0"/>
              <a:t>5</a:t>
            </a:r>
            <a:r>
              <a:rPr lang="en-GB" sz="3700" smtClean="0"/>
              <a:t> to Base 10</a:t>
            </a:r>
            <a:endParaRPr lang="en-US" sz="320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40763" cy="4419600"/>
          </a:xfrm>
        </p:spPr>
        <p:txBody>
          <a:bodyPr/>
          <a:lstStyle/>
          <a:p>
            <a:pPr marL="339725" indent="0" eaLnBrk="1" hangingPunct="1">
              <a:lnSpc>
                <a:spcPct val="90000"/>
              </a:lnSpc>
              <a:buFontTx/>
              <a:buNone/>
              <a:tabLst>
                <a:tab pos="1371600" algn="l"/>
              </a:tabLst>
            </a:pPr>
            <a:r>
              <a:rPr lang="en-GB" sz="2800" smtClean="0"/>
              <a:t>3412</a:t>
            </a:r>
            <a:r>
              <a:rPr lang="en-GB" sz="2800" baseline="-25000" smtClean="0"/>
              <a:t>5</a:t>
            </a:r>
            <a:r>
              <a:rPr lang="en-GB" sz="2800" smtClean="0"/>
              <a:t>  = </a:t>
            </a:r>
            <a:r>
              <a:rPr lang="en-GB" sz="2800" smtClean="0">
                <a:solidFill>
                  <a:schemeClr val="tx2"/>
                </a:solidFill>
              </a:rPr>
              <a:t>3</a:t>
            </a:r>
            <a:r>
              <a:rPr lang="en-GB" sz="2800" smtClean="0">
                <a:sym typeface="Symbol" pitchFamily="18" charset="2"/>
              </a:rPr>
              <a:t> * 5</a:t>
            </a:r>
            <a:r>
              <a:rPr lang="en-GB" sz="2800" baseline="30000" smtClean="0">
                <a:sym typeface="Symbol" pitchFamily="18" charset="2"/>
              </a:rPr>
              <a:t>3</a:t>
            </a:r>
            <a:r>
              <a:rPr lang="en-GB" sz="2800" smtClean="0">
                <a:sym typeface="Symbol" pitchFamily="18" charset="2"/>
              </a:rPr>
              <a:t> + </a:t>
            </a:r>
            <a:r>
              <a:rPr lang="en-GB" sz="2800" smtClean="0">
                <a:solidFill>
                  <a:schemeClr val="tx2"/>
                </a:solidFill>
                <a:sym typeface="Symbol" pitchFamily="18" charset="2"/>
              </a:rPr>
              <a:t>4</a:t>
            </a:r>
            <a:r>
              <a:rPr lang="en-GB" sz="2800" smtClean="0">
                <a:sym typeface="Symbol" pitchFamily="18" charset="2"/>
              </a:rPr>
              <a:t> * 5</a:t>
            </a:r>
            <a:r>
              <a:rPr lang="en-GB" sz="2800" baseline="30000" smtClean="0">
                <a:sym typeface="Symbol" pitchFamily="18" charset="2"/>
              </a:rPr>
              <a:t>2</a:t>
            </a:r>
            <a:r>
              <a:rPr lang="en-GB" sz="2800" smtClean="0">
                <a:sym typeface="Symbol" pitchFamily="18" charset="2"/>
              </a:rPr>
              <a:t> + </a:t>
            </a:r>
            <a:r>
              <a:rPr lang="en-GB" sz="2800" smtClean="0">
                <a:solidFill>
                  <a:schemeClr val="tx2"/>
                </a:solidFill>
                <a:sym typeface="Symbol" pitchFamily="18" charset="2"/>
              </a:rPr>
              <a:t>1</a:t>
            </a:r>
            <a:r>
              <a:rPr lang="en-GB" sz="2800" smtClean="0">
                <a:sym typeface="Symbol" pitchFamily="18" charset="2"/>
              </a:rPr>
              <a:t> * 5</a:t>
            </a:r>
            <a:r>
              <a:rPr lang="en-GB" sz="2800" baseline="30000" smtClean="0">
                <a:sym typeface="Symbol" pitchFamily="18" charset="2"/>
              </a:rPr>
              <a:t>1</a:t>
            </a:r>
            <a:r>
              <a:rPr lang="en-GB" sz="2800" smtClean="0">
                <a:sym typeface="Symbol" pitchFamily="18" charset="2"/>
              </a:rPr>
              <a:t> + </a:t>
            </a:r>
            <a:r>
              <a:rPr lang="en-GB" sz="2800" smtClean="0">
                <a:solidFill>
                  <a:schemeClr val="tx2"/>
                </a:solidFill>
                <a:sym typeface="Symbol" pitchFamily="18" charset="2"/>
              </a:rPr>
              <a:t>2</a:t>
            </a:r>
            <a:r>
              <a:rPr lang="en-GB" sz="2800" smtClean="0">
                <a:sym typeface="Symbol" pitchFamily="18" charset="2"/>
              </a:rPr>
              <a:t> * 5</a:t>
            </a:r>
            <a:r>
              <a:rPr lang="en-GB" sz="2800" baseline="30000" smtClean="0">
                <a:sym typeface="Symbol" pitchFamily="18" charset="2"/>
              </a:rPr>
              <a:t>0</a:t>
            </a:r>
            <a:r>
              <a:rPr lang="en-GB" sz="2800" smtClean="0">
                <a:sym typeface="Symbol" pitchFamily="18" charset="2"/>
              </a:rPr>
              <a:t> </a:t>
            </a:r>
            <a:br>
              <a:rPr lang="en-GB" sz="2800" smtClean="0">
                <a:sym typeface="Symbol" pitchFamily="18" charset="2"/>
              </a:rPr>
            </a:br>
            <a:r>
              <a:rPr lang="en-GB" sz="2800" smtClean="0">
                <a:sym typeface="Symbol" pitchFamily="18" charset="2"/>
              </a:rPr>
              <a:t>	= </a:t>
            </a:r>
            <a:r>
              <a:rPr lang="en-GB" sz="2800" smtClean="0">
                <a:solidFill>
                  <a:schemeClr val="tx2"/>
                </a:solidFill>
                <a:sym typeface="Symbol" pitchFamily="18" charset="2"/>
              </a:rPr>
              <a:t>3</a:t>
            </a:r>
            <a:r>
              <a:rPr lang="en-GB" sz="2800" smtClean="0">
                <a:sym typeface="Symbol" pitchFamily="18" charset="2"/>
              </a:rPr>
              <a:t> * 125 + </a:t>
            </a:r>
            <a:r>
              <a:rPr lang="en-GB" sz="2800" smtClean="0">
                <a:solidFill>
                  <a:schemeClr val="tx2"/>
                </a:solidFill>
                <a:sym typeface="Symbol" pitchFamily="18" charset="2"/>
              </a:rPr>
              <a:t>4</a:t>
            </a:r>
            <a:r>
              <a:rPr lang="en-GB" sz="2800" smtClean="0">
                <a:sym typeface="Symbol" pitchFamily="18" charset="2"/>
              </a:rPr>
              <a:t> * 25 + </a:t>
            </a:r>
            <a:r>
              <a:rPr lang="en-GB" sz="2800" smtClean="0">
                <a:solidFill>
                  <a:schemeClr val="tx2"/>
                </a:solidFill>
                <a:sym typeface="Symbol" pitchFamily="18" charset="2"/>
              </a:rPr>
              <a:t>1</a:t>
            </a:r>
            <a:r>
              <a:rPr lang="en-GB" sz="2800" smtClean="0">
                <a:sym typeface="Symbol" pitchFamily="18" charset="2"/>
              </a:rPr>
              <a:t> * 5 + </a:t>
            </a:r>
            <a:r>
              <a:rPr lang="en-GB" sz="2800" smtClean="0">
                <a:solidFill>
                  <a:schemeClr val="tx2"/>
                </a:solidFill>
                <a:sym typeface="Symbol" pitchFamily="18" charset="2"/>
              </a:rPr>
              <a:t>2</a:t>
            </a:r>
            <a:r>
              <a:rPr lang="en-GB" sz="2800" smtClean="0">
                <a:sym typeface="Symbol" pitchFamily="18" charset="2"/>
              </a:rPr>
              <a:t> * 1</a:t>
            </a:r>
            <a:br>
              <a:rPr lang="en-GB" sz="2800" smtClean="0">
                <a:sym typeface="Symbol" pitchFamily="18" charset="2"/>
              </a:rPr>
            </a:br>
            <a:r>
              <a:rPr lang="en-GB" sz="2800" smtClean="0">
                <a:sym typeface="Symbol" pitchFamily="18" charset="2"/>
              </a:rPr>
              <a:t>	= 375 + 100 + 5 + 2 </a:t>
            </a:r>
            <a:br>
              <a:rPr lang="en-GB" sz="2800" smtClean="0">
                <a:sym typeface="Symbol" pitchFamily="18" charset="2"/>
              </a:rPr>
            </a:br>
            <a:r>
              <a:rPr lang="en-GB" sz="2800" smtClean="0">
                <a:sym typeface="Symbol" pitchFamily="18" charset="2"/>
              </a:rPr>
              <a:t>	= 482</a:t>
            </a:r>
            <a:r>
              <a:rPr lang="en-GB" sz="2800" baseline="-25000" smtClean="0">
                <a:sym typeface="Symbol" pitchFamily="18" charset="2"/>
              </a:rPr>
              <a:t>10</a:t>
            </a:r>
            <a:endParaRPr lang="en-GB" sz="2800" smtClean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Example: 1300</a:t>
            </a:r>
            <a:r>
              <a:rPr lang="en-GB" baseline="-25000" smtClean="0"/>
              <a:t>8</a:t>
            </a:r>
            <a:r>
              <a:rPr lang="en-GB" smtClean="0"/>
              <a:t> to Base 10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tabLst>
                <a:tab pos="974725" algn="l"/>
              </a:tabLst>
              <a:defRPr/>
            </a:pPr>
            <a:r>
              <a:rPr lang="en-GB" dirty="0" smtClean="0"/>
              <a:t>1300</a:t>
            </a:r>
            <a:r>
              <a:rPr lang="en-GB" baseline="-25000" dirty="0" smtClean="0"/>
              <a:t>8</a:t>
            </a:r>
            <a:r>
              <a:rPr lang="en-GB" dirty="0" smtClean="0"/>
              <a:t>= </a:t>
            </a:r>
            <a:r>
              <a:rPr lang="en-GB" dirty="0" smtClean="0">
                <a:solidFill>
                  <a:schemeClr val="tx2"/>
                </a:solidFill>
              </a:rPr>
              <a:t>1</a:t>
            </a:r>
            <a:r>
              <a:rPr lang="en-GB" dirty="0" smtClean="0">
                <a:sym typeface="Symbol" pitchFamily="18" charset="2"/>
              </a:rPr>
              <a:t> * 8</a:t>
            </a:r>
            <a:r>
              <a:rPr lang="en-GB" baseline="30000" dirty="0" smtClean="0">
                <a:sym typeface="Symbol" pitchFamily="18" charset="2"/>
              </a:rPr>
              <a:t>3</a:t>
            </a:r>
            <a:r>
              <a:rPr lang="en-GB" dirty="0" smtClean="0">
                <a:sym typeface="Symbol" pitchFamily="18" charset="2"/>
              </a:rPr>
              <a:t> + 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3</a:t>
            </a:r>
            <a:r>
              <a:rPr lang="en-GB" dirty="0" smtClean="0">
                <a:sym typeface="Symbol" pitchFamily="18" charset="2"/>
              </a:rPr>
              <a:t> * 8</a:t>
            </a:r>
            <a:r>
              <a:rPr lang="en-GB" baseline="30000" dirty="0" smtClean="0">
                <a:sym typeface="Symbol" pitchFamily="18" charset="2"/>
              </a:rPr>
              <a:t>2</a:t>
            </a:r>
            <a:r>
              <a:rPr lang="en-GB" dirty="0" smtClean="0">
                <a:sym typeface="Symbol" pitchFamily="18" charset="2"/>
              </a:rPr>
              <a:t> + 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0</a:t>
            </a:r>
            <a:r>
              <a:rPr lang="en-GB" dirty="0" smtClean="0">
                <a:sym typeface="Symbol" pitchFamily="18" charset="2"/>
              </a:rPr>
              <a:t> * 8</a:t>
            </a:r>
            <a:r>
              <a:rPr lang="en-GB" baseline="30000" dirty="0" smtClean="0">
                <a:sym typeface="Symbol" pitchFamily="18" charset="2"/>
              </a:rPr>
              <a:t>1</a:t>
            </a:r>
            <a:r>
              <a:rPr lang="en-GB" dirty="0" smtClean="0">
                <a:sym typeface="Symbol" pitchFamily="18" charset="2"/>
              </a:rPr>
              <a:t> + 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0</a:t>
            </a:r>
            <a:r>
              <a:rPr lang="en-GB" dirty="0" smtClean="0">
                <a:sym typeface="Symbol" pitchFamily="18" charset="2"/>
              </a:rPr>
              <a:t> * 8</a:t>
            </a:r>
            <a:r>
              <a:rPr lang="en-GB" baseline="30000" dirty="0" smtClean="0">
                <a:sym typeface="Symbol" pitchFamily="18" charset="2"/>
              </a:rPr>
              <a:t>0</a:t>
            </a:r>
            <a:r>
              <a:rPr lang="en-GB" dirty="0" smtClean="0">
                <a:sym typeface="Symbol" pitchFamily="18" charset="2"/>
              </a:rPr>
              <a:t> </a:t>
            </a:r>
            <a:br>
              <a:rPr lang="en-GB" dirty="0" smtClean="0">
                <a:sym typeface="Symbol" pitchFamily="18" charset="2"/>
              </a:rPr>
            </a:br>
            <a:r>
              <a:rPr lang="en-GB" dirty="0" smtClean="0">
                <a:sym typeface="Symbol" pitchFamily="18" charset="2"/>
              </a:rPr>
              <a:t>	= 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1</a:t>
            </a:r>
            <a:r>
              <a:rPr lang="en-GB" dirty="0" smtClean="0">
                <a:sym typeface="Symbol" pitchFamily="18" charset="2"/>
              </a:rPr>
              <a:t> * 512 + 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3</a:t>
            </a:r>
            <a:r>
              <a:rPr lang="en-GB" dirty="0" smtClean="0">
                <a:sym typeface="Symbol" pitchFamily="18" charset="2"/>
              </a:rPr>
              <a:t> * 64 + 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0</a:t>
            </a:r>
            <a:r>
              <a:rPr lang="en-GB" dirty="0" smtClean="0">
                <a:sym typeface="Symbol" pitchFamily="18" charset="2"/>
              </a:rPr>
              <a:t> * 8 + </a:t>
            </a:r>
            <a:r>
              <a:rPr lang="en-GB" dirty="0" smtClean="0">
                <a:solidFill>
                  <a:schemeClr val="tx2"/>
                </a:solidFill>
                <a:sym typeface="Symbol" pitchFamily="18" charset="2"/>
              </a:rPr>
              <a:t>0</a:t>
            </a:r>
            <a:r>
              <a:rPr lang="en-GB" dirty="0" smtClean="0">
                <a:sym typeface="Symbol" pitchFamily="18" charset="2"/>
              </a:rPr>
              <a:t> * 1</a:t>
            </a:r>
            <a:br>
              <a:rPr lang="en-GB" dirty="0" smtClean="0">
                <a:sym typeface="Symbol" pitchFamily="18" charset="2"/>
              </a:rPr>
            </a:br>
            <a:r>
              <a:rPr lang="en-GB" dirty="0" smtClean="0">
                <a:sym typeface="Symbol" pitchFamily="18" charset="2"/>
              </a:rPr>
              <a:t>	= 512 + 192 </a:t>
            </a:r>
            <a:br>
              <a:rPr lang="en-GB" dirty="0" smtClean="0">
                <a:sym typeface="Symbol" pitchFamily="18" charset="2"/>
              </a:rPr>
            </a:br>
            <a:r>
              <a:rPr lang="en-GB" dirty="0" smtClean="0">
                <a:sym typeface="Symbol" pitchFamily="18" charset="2"/>
              </a:rPr>
              <a:t>	= 704</a:t>
            </a:r>
            <a:r>
              <a:rPr lang="en-GB" baseline="-25000" dirty="0" smtClean="0">
                <a:sym typeface="Symbol" pitchFamily="18" charset="2"/>
              </a:rPr>
              <a:t>10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332078C7-8DF4-482C-B61A-62BEF83E6B9C}" type="slidenum">
              <a:rPr lang="en-US" sz="1400" smtClean="0">
                <a:latin typeface="Arial" charset="0"/>
              </a:rPr>
              <a:pPr eaLnBrk="1" hangingPunct="1"/>
              <a:t>24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Nota Bene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 conversion algorithms are pairs</a:t>
            </a:r>
          </a:p>
          <a:p>
            <a:r>
              <a:rPr lang="en-US" dirty="0" smtClean="0"/>
              <a:t>If you convert a number </a:t>
            </a:r>
            <a:r>
              <a:rPr lang="en-US" i="1" dirty="0" smtClean="0"/>
              <a:t>n</a:t>
            </a:r>
            <a:r>
              <a:rPr lang="en-US" dirty="0" smtClean="0"/>
              <a:t> from base 10 to base </a:t>
            </a:r>
            <a:r>
              <a:rPr lang="en-US" i="1" dirty="0" smtClean="0"/>
              <a:t>b</a:t>
            </a:r>
            <a:endParaRPr lang="en-US" dirty="0" smtClean="0"/>
          </a:p>
          <a:p>
            <a:pPr lvl="1"/>
            <a:r>
              <a:rPr lang="en-US" dirty="0" smtClean="0"/>
              <a:t>You can check your result by converting the result back to base 10</a:t>
            </a:r>
          </a:p>
          <a:p>
            <a:r>
              <a:rPr lang="en-US" dirty="0" smtClean="0"/>
              <a:t>If you convert a number </a:t>
            </a:r>
            <a:r>
              <a:rPr lang="en-US" i="1" dirty="0" smtClean="0"/>
              <a:t>n</a:t>
            </a:r>
            <a:r>
              <a:rPr lang="en-US" dirty="0" smtClean="0"/>
              <a:t> from base </a:t>
            </a:r>
            <a:r>
              <a:rPr lang="en-US" i="1" dirty="0" smtClean="0"/>
              <a:t>b</a:t>
            </a:r>
            <a:r>
              <a:rPr lang="en-US" dirty="0" smtClean="0"/>
              <a:t> to base 10</a:t>
            </a:r>
          </a:p>
          <a:p>
            <a:pPr lvl="1"/>
            <a:r>
              <a:rPr lang="en-US" dirty="0" smtClean="0"/>
              <a:t>You can check your result by converting the result back to base </a:t>
            </a:r>
            <a:r>
              <a:rPr lang="en-US" i="1" dirty="0" smtClean="0"/>
              <a:t>b</a:t>
            </a:r>
            <a:endParaRPr lang="en-US" dirty="0" smtClean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8E9A7051-25D2-4476-B1B8-20C6B6A575C4}" type="slidenum">
              <a:rPr lang="en-US" sz="1400" smtClean="0">
                <a:latin typeface="Arial" charset="0"/>
              </a:rPr>
              <a:pPr eaLnBrk="1" hangingPunct="1"/>
              <a:t>25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BED1942D-CB69-421B-828F-EF488014F912}" type="slidenum">
              <a:rPr lang="en-US" sz="1400" smtClean="0">
                <a:latin typeface="Arial" charset="0"/>
              </a:rPr>
              <a:pPr eaLnBrk="1" hangingPunct="1"/>
              <a:t>26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Concepts Summary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Divisibility of integers</a:t>
            </a:r>
          </a:p>
          <a:p>
            <a:pPr eaLnBrk="1" hangingPunct="1"/>
            <a:r>
              <a:rPr lang="en-US" smtClean="0"/>
              <a:t>Prime numbers</a:t>
            </a:r>
          </a:p>
          <a:p>
            <a:pPr eaLnBrk="1" hangingPunct="1"/>
            <a:r>
              <a:rPr lang="en-US" smtClean="0"/>
              <a:t>Remainder Theorem</a:t>
            </a:r>
          </a:p>
          <a:p>
            <a:pPr eaLnBrk="1" hangingPunct="1"/>
            <a:r>
              <a:rPr lang="en-US" smtClean="0"/>
              <a:t>GCD</a:t>
            </a:r>
          </a:p>
          <a:p>
            <a:pPr eaLnBrk="1" hangingPunct="1"/>
            <a:r>
              <a:rPr lang="en-US" smtClean="0"/>
              <a:t>LCM</a:t>
            </a:r>
          </a:p>
          <a:p>
            <a:pPr eaLnBrk="1" hangingPunct="1"/>
            <a:r>
              <a:rPr lang="en-US" smtClean="0"/>
              <a:t>Expansion into different base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0339A30B-DE12-4C21-A380-6D81E52ABD67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Remainder Theorem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Given two integers,  </a:t>
            </a:r>
            <a:r>
              <a:rPr lang="en-US" i="1" dirty="0"/>
              <a:t>n</a:t>
            </a:r>
            <a:r>
              <a:rPr lang="en-US" dirty="0"/>
              <a:t> and </a:t>
            </a:r>
            <a:r>
              <a:rPr lang="en-US" i="1" dirty="0"/>
              <a:t>m</a:t>
            </a:r>
            <a:r>
              <a:rPr lang="en-US" dirty="0"/>
              <a:t> with 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sz="2400" dirty="0"/>
              <a:t>&gt; </a:t>
            </a:r>
            <a:r>
              <a:rPr lang="en-US" dirty="0"/>
              <a:t>0</a:t>
            </a:r>
            <a:r>
              <a:rPr lang="en-US" dirty="0" smtClean="0"/>
              <a:t>,</a:t>
            </a:r>
          </a:p>
          <a:p>
            <a:pPr lvl="1" eaLnBrk="1" hangingPunct="1">
              <a:defRPr/>
            </a:pPr>
            <a:r>
              <a:rPr lang="en-US" dirty="0" smtClean="0"/>
              <a:t>Perform </a:t>
            </a:r>
            <a:r>
              <a:rPr lang="en-US" dirty="0"/>
              <a:t>the integer division of </a:t>
            </a:r>
            <a:r>
              <a:rPr lang="en-US" i="1" dirty="0"/>
              <a:t>m</a:t>
            </a:r>
            <a:r>
              <a:rPr lang="en-US" dirty="0"/>
              <a:t> by </a:t>
            </a:r>
            <a:r>
              <a:rPr lang="en-US" i="1" dirty="0"/>
              <a:t>n</a:t>
            </a:r>
          </a:p>
          <a:p>
            <a:pPr lvl="2" eaLnBrk="1" hangingPunct="1">
              <a:defRPr/>
            </a:pPr>
            <a:r>
              <a:rPr lang="en-US" i="1" dirty="0"/>
              <a:t>q </a:t>
            </a:r>
            <a:r>
              <a:rPr lang="en-US" dirty="0"/>
              <a:t>is the quotient and</a:t>
            </a:r>
            <a:r>
              <a:rPr lang="en-US" i="1" dirty="0"/>
              <a:t> r </a:t>
            </a:r>
            <a:r>
              <a:rPr lang="en-US" dirty="0"/>
              <a:t>is the remainder</a:t>
            </a:r>
          </a:p>
          <a:p>
            <a:pPr lvl="2" eaLnBrk="1" hangingPunct="1">
              <a:defRPr/>
            </a:pPr>
            <a:r>
              <a:rPr lang="en-GB" i="1" dirty="0"/>
              <a:t>q</a:t>
            </a:r>
            <a:r>
              <a:rPr lang="en-GB" dirty="0"/>
              <a:t> and </a:t>
            </a:r>
            <a:r>
              <a:rPr lang="en-GB" i="1" dirty="0"/>
              <a:t>r</a:t>
            </a:r>
            <a:r>
              <a:rPr lang="en-GB" dirty="0"/>
              <a:t> are </a:t>
            </a:r>
            <a:r>
              <a:rPr lang="en-GB" dirty="0" smtClean="0"/>
              <a:t>unique because we require  </a:t>
            </a:r>
            <a:r>
              <a:rPr lang="en-US" dirty="0" smtClean="0"/>
              <a:t>0 </a:t>
            </a:r>
            <a:r>
              <a:rPr lang="en-US" sz="1600" dirty="0"/>
              <a:t>&lt;=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sz="1600" dirty="0"/>
              <a:t>&lt; </a:t>
            </a:r>
            <a:r>
              <a:rPr lang="en-US" i="1" dirty="0"/>
              <a:t>n</a:t>
            </a:r>
          </a:p>
          <a:p>
            <a:pPr eaLnBrk="1" hangingPunct="1">
              <a:defRPr/>
            </a:pPr>
            <a:r>
              <a:rPr lang="en-US" dirty="0" smtClean="0"/>
              <a:t> Therefore, we can write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i="1" dirty="0"/>
              <a:t>	</a:t>
            </a:r>
            <a:r>
              <a:rPr lang="en-US" i="1" dirty="0" smtClean="0"/>
              <a:t>	m</a:t>
            </a:r>
            <a:r>
              <a:rPr lang="en-US" dirty="0" smtClean="0"/>
              <a:t> </a:t>
            </a:r>
            <a:r>
              <a:rPr lang="en-US" sz="2800" dirty="0" smtClean="0"/>
              <a:t>=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*</a:t>
            </a:r>
            <a:r>
              <a:rPr lang="en-US" i="1" dirty="0" smtClean="0"/>
              <a:t>n</a:t>
            </a:r>
            <a:r>
              <a:rPr lang="en-US" dirty="0" smtClean="0"/>
              <a:t> + </a:t>
            </a:r>
            <a:r>
              <a:rPr lang="en-US" i="1" dirty="0" smtClean="0"/>
              <a:t>r</a:t>
            </a:r>
          </a:p>
          <a:p>
            <a:pPr eaLnBrk="1" hangingPunct="1">
              <a:defRPr/>
            </a:pPr>
            <a:r>
              <a:rPr lang="en-US" dirty="0" smtClean="0"/>
              <a:t>This result is known as the Remainder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 autoUpdateAnimBg="0"/>
      <p:bldP spid="2222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956BF85C-25FB-4F0F-B96C-072687F9D847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Examples of m = qn + r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If </a:t>
            </a:r>
            <a:r>
              <a:rPr lang="en-GB" i="1" smtClean="0"/>
              <a:t>n</a:t>
            </a:r>
            <a:r>
              <a:rPr lang="en-GB" smtClean="0"/>
              <a:t> is 3 and </a:t>
            </a:r>
            <a:r>
              <a:rPr lang="en-GB" i="1" smtClean="0"/>
              <a:t>m</a:t>
            </a:r>
            <a:r>
              <a:rPr lang="en-GB" smtClean="0"/>
              <a:t> is 16</a:t>
            </a:r>
          </a:p>
          <a:p>
            <a:pPr lvl="1" eaLnBrk="1" hangingPunct="1"/>
            <a:r>
              <a:rPr lang="en-GB" smtClean="0"/>
              <a:t> 16 = 5*3 + 1			</a:t>
            </a:r>
            <a:r>
              <a:rPr lang="en-GB" i="1" smtClean="0"/>
              <a:t>q</a:t>
            </a:r>
            <a:r>
              <a:rPr lang="en-GB" smtClean="0"/>
              <a:t> = 5;    	</a:t>
            </a:r>
            <a:r>
              <a:rPr lang="en-GB" i="1" smtClean="0"/>
              <a:t>r</a:t>
            </a:r>
            <a:r>
              <a:rPr lang="en-GB" smtClean="0"/>
              <a:t> = 1</a:t>
            </a:r>
          </a:p>
          <a:p>
            <a:pPr eaLnBrk="1" hangingPunct="1">
              <a:spcBef>
                <a:spcPts val="1263"/>
              </a:spcBef>
            </a:pPr>
            <a:r>
              <a:rPr lang="en-GB" smtClean="0"/>
              <a:t>If </a:t>
            </a:r>
            <a:r>
              <a:rPr lang="en-GB" i="1" smtClean="0"/>
              <a:t>n</a:t>
            </a:r>
            <a:r>
              <a:rPr lang="en-GB" smtClean="0"/>
              <a:t> is 10 and </a:t>
            </a:r>
            <a:r>
              <a:rPr lang="en-GB" i="1" smtClean="0"/>
              <a:t>m</a:t>
            </a:r>
            <a:r>
              <a:rPr lang="en-GB" smtClean="0"/>
              <a:t> is 3</a:t>
            </a:r>
          </a:p>
          <a:p>
            <a:pPr lvl="1" eaLnBrk="1" hangingPunct="1"/>
            <a:r>
              <a:rPr lang="en-GB" smtClean="0"/>
              <a:t> 3 = 0*10 + 3 		</a:t>
            </a:r>
            <a:r>
              <a:rPr lang="en-GB" i="1" smtClean="0"/>
              <a:t>q</a:t>
            </a:r>
            <a:r>
              <a:rPr lang="en-GB" smtClean="0"/>
              <a:t> = 0;    	</a:t>
            </a:r>
            <a:r>
              <a:rPr lang="en-GB" i="1" smtClean="0"/>
              <a:t>r</a:t>
            </a:r>
            <a:r>
              <a:rPr lang="en-GB" smtClean="0"/>
              <a:t> = 3</a:t>
            </a:r>
          </a:p>
          <a:p>
            <a:pPr eaLnBrk="1" hangingPunct="1">
              <a:spcBef>
                <a:spcPts val="1263"/>
              </a:spcBef>
            </a:pPr>
            <a:r>
              <a:rPr lang="en-GB" smtClean="0"/>
              <a:t>If </a:t>
            </a:r>
            <a:r>
              <a:rPr lang="en-GB" i="1" smtClean="0"/>
              <a:t>n</a:t>
            </a:r>
            <a:r>
              <a:rPr lang="en-GB" smtClean="0"/>
              <a:t> is 5 and </a:t>
            </a:r>
            <a:r>
              <a:rPr lang="en-GB" i="1" smtClean="0"/>
              <a:t>m</a:t>
            </a:r>
            <a:r>
              <a:rPr lang="en-GB" smtClean="0"/>
              <a:t> is –11</a:t>
            </a:r>
          </a:p>
          <a:p>
            <a:pPr lvl="1" eaLnBrk="1" hangingPunct="1"/>
            <a:r>
              <a:rPr lang="en-GB" smtClean="0"/>
              <a:t> 11 = – 3*5  + 4 		</a:t>
            </a:r>
            <a:r>
              <a:rPr lang="en-GB" i="1" smtClean="0"/>
              <a:t>q</a:t>
            </a:r>
            <a:r>
              <a:rPr lang="en-GB" smtClean="0"/>
              <a:t> = – 3;   	</a:t>
            </a:r>
            <a:r>
              <a:rPr lang="en-GB" i="1" smtClean="0"/>
              <a:t>r</a:t>
            </a:r>
            <a:r>
              <a:rPr lang="en-GB" smtClean="0"/>
              <a:t> = 4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276BD25C-07BF-4B79-9F31-6BC749B89E41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Divisibility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If one integer, </a:t>
            </a:r>
            <a:r>
              <a:rPr lang="en-GB" sz="2800" i="1" dirty="0" smtClean="0"/>
              <a:t>n</a:t>
            </a:r>
            <a:r>
              <a:rPr lang="en-GB" sz="2800" dirty="0" smtClean="0"/>
              <a:t>,  divides into a second integer, </a:t>
            </a:r>
            <a:r>
              <a:rPr lang="en-GB" sz="2800" i="1" dirty="0" smtClean="0"/>
              <a:t>m</a:t>
            </a:r>
            <a:r>
              <a:rPr lang="en-GB" sz="2800" dirty="0" smtClean="0"/>
              <a:t>, without a remainder, then we say that </a:t>
            </a:r>
          </a:p>
          <a:p>
            <a:pPr lvl="1" eaLnBrk="1" hangingPunct="1"/>
            <a:r>
              <a:rPr lang="en-GB" sz="2400" i="1" dirty="0" smtClean="0"/>
              <a:t>n</a:t>
            </a:r>
            <a:r>
              <a:rPr lang="en-GB" sz="2400" dirty="0" smtClean="0"/>
              <a:t> divides </a:t>
            </a:r>
            <a:r>
              <a:rPr lang="en-GB" sz="2400" i="1" dirty="0" smtClean="0"/>
              <a:t>m</a:t>
            </a:r>
            <a:r>
              <a:rPr lang="en-GB" sz="2400" dirty="0" smtClean="0"/>
              <a:t>  </a:t>
            </a:r>
          </a:p>
          <a:p>
            <a:pPr lvl="1" eaLnBrk="1" hangingPunct="1"/>
            <a:r>
              <a:rPr lang="en-GB" sz="2400" dirty="0" smtClean="0"/>
              <a:t>Denoted </a:t>
            </a:r>
            <a:r>
              <a:rPr lang="en-GB" sz="2400" i="1" dirty="0" smtClean="0"/>
              <a:t>n</a:t>
            </a:r>
            <a:r>
              <a:rPr lang="en-GB" sz="2400" dirty="0" smtClean="0"/>
              <a:t> | </a:t>
            </a:r>
            <a:r>
              <a:rPr lang="en-GB" sz="2400" i="1" dirty="0" smtClean="0"/>
              <a:t>m </a:t>
            </a:r>
          </a:p>
          <a:p>
            <a:pPr eaLnBrk="1" hangingPunct="1"/>
            <a:r>
              <a:rPr lang="en-GB" sz="2800" dirty="0" smtClean="0"/>
              <a:t>If one integer, </a:t>
            </a:r>
            <a:r>
              <a:rPr lang="en-GB" sz="2800" i="1" dirty="0" smtClean="0"/>
              <a:t>n</a:t>
            </a:r>
            <a:r>
              <a:rPr lang="en-GB" sz="2800" dirty="0" smtClean="0"/>
              <a:t>, does not divide evenly into a second integer, </a:t>
            </a:r>
            <a:r>
              <a:rPr lang="en-GB" sz="2800" i="1" dirty="0" smtClean="0"/>
              <a:t>m</a:t>
            </a:r>
            <a:r>
              <a:rPr lang="en-GB" sz="2800" dirty="0" smtClean="0"/>
              <a:t>, then we say that </a:t>
            </a:r>
          </a:p>
          <a:p>
            <a:pPr lvl="1" eaLnBrk="1" hangingPunct="1"/>
            <a:r>
              <a:rPr lang="en-GB" sz="2400" i="1" dirty="0" smtClean="0">
                <a:sym typeface="Symbol" pitchFamily="18" charset="2"/>
              </a:rPr>
              <a:t>n</a:t>
            </a:r>
            <a:r>
              <a:rPr lang="en-GB" sz="2400" dirty="0" smtClean="0">
                <a:sym typeface="Symbol" pitchFamily="18" charset="2"/>
              </a:rPr>
              <a:t> does not divide </a:t>
            </a:r>
            <a:r>
              <a:rPr lang="en-GB" sz="2400" i="1" dirty="0" smtClean="0">
                <a:sym typeface="Symbol" pitchFamily="18" charset="2"/>
              </a:rPr>
              <a:t>m</a:t>
            </a:r>
          </a:p>
          <a:p>
            <a:pPr lvl="1" eaLnBrk="1" hangingPunct="1"/>
            <a:r>
              <a:rPr lang="en-GB" sz="2400" dirty="0" smtClean="0"/>
              <a:t>Denoted </a:t>
            </a:r>
            <a:r>
              <a:rPr lang="en-GB" sz="2400" i="1" dirty="0" smtClean="0"/>
              <a:t>n</a:t>
            </a:r>
            <a:r>
              <a:rPr lang="en-GB" sz="2400" dirty="0" smtClean="0"/>
              <a:t>  |  </a:t>
            </a:r>
            <a:r>
              <a:rPr lang="en-GB" sz="2400" i="1" dirty="0" smtClean="0"/>
              <a:t>m</a:t>
            </a:r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 flipH="1">
            <a:off x="2884488" y="5029200"/>
            <a:ext cx="152400" cy="153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937F0576-9E15-49A2-86FC-C9076BD00623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mtClean="0"/>
              <a:t>Some Properties of Divisibility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0" y="1393825"/>
            <a:ext cx="8756650" cy="4962525"/>
          </a:xfrm>
        </p:spPr>
        <p:txBody>
          <a:bodyPr/>
          <a:lstStyle/>
          <a:p>
            <a:pPr eaLnBrk="1" hangingPunct="1"/>
            <a:r>
              <a:rPr lang="en-GB" smtClean="0"/>
              <a:t>If </a:t>
            </a:r>
            <a:r>
              <a:rPr lang="en-GB" i="1" smtClean="0"/>
              <a:t>n</a:t>
            </a:r>
            <a:r>
              <a:rPr lang="en-GB" smtClean="0"/>
              <a:t> | </a:t>
            </a:r>
            <a:r>
              <a:rPr lang="en-GB" i="1" smtClean="0"/>
              <a:t>m</a:t>
            </a:r>
            <a:r>
              <a:rPr lang="en-GB" smtClean="0"/>
              <a:t>, </a:t>
            </a:r>
          </a:p>
          <a:p>
            <a:pPr lvl="1" eaLnBrk="1" hangingPunct="1"/>
            <a:r>
              <a:rPr lang="en-GB" smtClean="0"/>
              <a:t>There exists an integer </a:t>
            </a:r>
            <a:r>
              <a:rPr lang="en-GB" i="1" smtClean="0"/>
              <a:t>k</a:t>
            </a:r>
            <a:r>
              <a:rPr lang="en-GB" smtClean="0"/>
              <a:t> such that </a:t>
            </a:r>
            <a:r>
              <a:rPr lang="en-GB" i="1" smtClean="0"/>
              <a:t>m</a:t>
            </a:r>
            <a:r>
              <a:rPr lang="en-GB" smtClean="0"/>
              <a:t> = </a:t>
            </a:r>
            <a:r>
              <a:rPr lang="en-GB" i="1" smtClean="0"/>
              <a:t>k</a:t>
            </a:r>
            <a:r>
              <a:rPr lang="en-GB" smtClean="0">
                <a:sym typeface="Symbol" pitchFamily="18" charset="2"/>
              </a:rPr>
              <a:t> * </a:t>
            </a:r>
            <a:r>
              <a:rPr lang="en-GB" i="1" smtClean="0">
                <a:sym typeface="Symbol" pitchFamily="18" charset="2"/>
              </a:rPr>
              <a:t>n</a:t>
            </a:r>
          </a:p>
          <a:p>
            <a:pPr eaLnBrk="1" hangingPunct="1"/>
            <a:r>
              <a:rPr lang="en-GB" smtClean="0"/>
              <a:t>The absolute values of both </a:t>
            </a:r>
            <a:r>
              <a:rPr lang="en-GB" i="1" smtClean="0"/>
              <a:t>k</a:t>
            </a:r>
            <a:r>
              <a:rPr lang="en-GB" smtClean="0"/>
              <a:t> and </a:t>
            </a:r>
            <a:r>
              <a:rPr lang="en-GB" i="1" smtClean="0"/>
              <a:t>n</a:t>
            </a:r>
            <a:r>
              <a:rPr lang="en-GB" smtClean="0"/>
              <a:t> are less than the absolute value of </a:t>
            </a:r>
            <a:r>
              <a:rPr lang="en-GB" i="1" smtClean="0"/>
              <a:t>m</a:t>
            </a:r>
            <a:r>
              <a:rPr lang="en-GB" smtClean="0"/>
              <a:t>, i.e., |</a:t>
            </a:r>
            <a:r>
              <a:rPr lang="en-GB" i="1" smtClean="0"/>
              <a:t>n</a:t>
            </a:r>
            <a:r>
              <a:rPr lang="en-GB" smtClean="0"/>
              <a:t>| &lt; |</a:t>
            </a:r>
            <a:r>
              <a:rPr lang="en-GB" i="1" smtClean="0"/>
              <a:t>m</a:t>
            </a:r>
            <a:r>
              <a:rPr lang="en-GB" smtClean="0"/>
              <a:t>| and |</a:t>
            </a:r>
            <a:r>
              <a:rPr lang="en-GB" i="1" smtClean="0"/>
              <a:t>k</a:t>
            </a:r>
            <a:r>
              <a:rPr lang="en-GB" smtClean="0"/>
              <a:t>| &lt; |</a:t>
            </a:r>
            <a:r>
              <a:rPr lang="en-GB" i="1" smtClean="0"/>
              <a:t>m</a:t>
            </a:r>
            <a:r>
              <a:rPr lang="en-GB" smtClean="0"/>
              <a:t>|</a:t>
            </a:r>
          </a:p>
          <a:p>
            <a:pPr eaLnBrk="1" hangingPunct="1"/>
            <a:r>
              <a:rPr lang="en-GB" smtClean="0"/>
              <a:t>Examples:</a:t>
            </a:r>
          </a:p>
          <a:p>
            <a:pPr lvl="1" eaLnBrk="1" hangingPunct="1">
              <a:buFontTx/>
              <a:buNone/>
            </a:pPr>
            <a:r>
              <a:rPr lang="en-GB" smtClean="0"/>
              <a:t>4 | 24</a:t>
            </a:r>
          </a:p>
          <a:p>
            <a:pPr lvl="1" eaLnBrk="1" hangingPunct="1">
              <a:buFontTx/>
              <a:buNone/>
            </a:pPr>
            <a:r>
              <a:rPr lang="en-GB" smtClean="0"/>
              <a:t>	24 = 4</a:t>
            </a:r>
            <a:r>
              <a:rPr lang="en-GB" smtClean="0">
                <a:sym typeface="Symbol" pitchFamily="18" charset="2"/>
              </a:rPr>
              <a:t> * 6 		both 4 and 6 are less than 24</a:t>
            </a:r>
          </a:p>
          <a:p>
            <a:pPr lvl="1" eaLnBrk="1" hangingPunct="1">
              <a:buFontTx/>
              <a:buNone/>
            </a:pPr>
            <a:r>
              <a:rPr lang="en-GB" smtClean="0">
                <a:sym typeface="Symbol" pitchFamily="18" charset="2"/>
              </a:rPr>
              <a:t>5 | 135</a:t>
            </a:r>
          </a:p>
          <a:p>
            <a:pPr lvl="1" eaLnBrk="1" hangingPunct="1">
              <a:buFontTx/>
              <a:buNone/>
            </a:pPr>
            <a:r>
              <a:rPr lang="en-GB" smtClean="0">
                <a:sym typeface="Symbol" pitchFamily="18" charset="2"/>
              </a:rPr>
              <a:t>	135 = 5 * 27 		both 5 and 27 are less than 135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8A2AE121-A4DF-4E09-BAFF-8D1902C6FF28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Simple properties of divisibility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Given three integers  </a:t>
            </a:r>
            <a:r>
              <a:rPr lang="en-GB" i="1" dirty="0" smtClean="0"/>
              <a:t>a, b, c  </a:t>
            </a:r>
            <a:r>
              <a:rPr lang="en-GB" dirty="0" smtClean="0"/>
              <a:t>with </a:t>
            </a:r>
            <a:r>
              <a:rPr lang="en-GB" i="1" dirty="0" smtClean="0"/>
              <a:t> </a:t>
            </a:r>
            <a:r>
              <a:rPr lang="en-GB" dirty="0" smtClean="0"/>
              <a:t> </a:t>
            </a:r>
            <a:r>
              <a:rPr lang="en-GB" i="1" dirty="0" smtClean="0"/>
              <a:t>a</a:t>
            </a:r>
            <a:r>
              <a:rPr lang="en-GB" dirty="0" smtClean="0"/>
              <a:t> | </a:t>
            </a:r>
            <a:r>
              <a:rPr lang="en-GB" i="1" dirty="0" smtClean="0"/>
              <a:t>b</a:t>
            </a:r>
            <a:r>
              <a:rPr lang="en-GB" dirty="0" smtClean="0"/>
              <a:t> and </a:t>
            </a:r>
            <a:r>
              <a:rPr lang="en-GB" i="1" dirty="0" smtClean="0"/>
              <a:t>a</a:t>
            </a:r>
            <a:r>
              <a:rPr lang="en-GB" dirty="0" smtClean="0"/>
              <a:t> | </a:t>
            </a:r>
            <a:r>
              <a:rPr lang="en-GB" i="1" dirty="0" smtClean="0"/>
              <a:t>c</a:t>
            </a:r>
            <a:r>
              <a:rPr lang="en-GB" dirty="0" smtClean="0"/>
              <a:t>, then</a:t>
            </a:r>
          </a:p>
          <a:p>
            <a:pPr lvl="1" eaLnBrk="1" hangingPunct="1"/>
            <a:r>
              <a:rPr lang="en-GB" dirty="0" smtClean="0"/>
              <a:t> </a:t>
            </a:r>
            <a:r>
              <a:rPr lang="en-GB" i="1" dirty="0" smtClean="0"/>
              <a:t>a</a:t>
            </a:r>
            <a:r>
              <a:rPr lang="en-GB" dirty="0" smtClean="0"/>
              <a:t> | (</a:t>
            </a:r>
            <a:r>
              <a:rPr lang="en-GB" i="1" dirty="0" smtClean="0"/>
              <a:t>b</a:t>
            </a:r>
            <a:r>
              <a:rPr lang="en-GB" dirty="0" smtClean="0"/>
              <a:t> + </a:t>
            </a:r>
            <a:r>
              <a:rPr lang="en-GB" i="1" dirty="0" smtClean="0"/>
              <a:t>c</a:t>
            </a:r>
            <a:r>
              <a:rPr lang="en-GB" dirty="0" smtClean="0"/>
              <a:t>)</a:t>
            </a:r>
          </a:p>
          <a:p>
            <a:pPr lvl="1" eaLnBrk="1" hangingPunct="1"/>
            <a:r>
              <a:rPr lang="en-GB" dirty="0" smtClean="0"/>
              <a:t> </a:t>
            </a:r>
            <a:r>
              <a:rPr lang="en-GB" i="1" dirty="0" smtClean="0"/>
              <a:t>a</a:t>
            </a:r>
            <a:r>
              <a:rPr lang="en-GB" dirty="0" smtClean="0"/>
              <a:t> | (</a:t>
            </a:r>
            <a:r>
              <a:rPr lang="en-GB" i="1" dirty="0" smtClean="0"/>
              <a:t>b</a:t>
            </a:r>
            <a:r>
              <a:rPr lang="en-GB" dirty="0" smtClean="0"/>
              <a:t> - </a:t>
            </a:r>
            <a:r>
              <a:rPr lang="en-GB" i="1" dirty="0" smtClean="0"/>
              <a:t>c</a:t>
            </a:r>
            <a:r>
              <a:rPr lang="en-GB" dirty="0" smtClean="0"/>
              <a:t>)</a:t>
            </a:r>
          </a:p>
          <a:p>
            <a:pPr lvl="1" eaLnBrk="1" hangingPunct="1"/>
            <a:r>
              <a:rPr lang="en-GB" i="1" dirty="0" smtClean="0"/>
              <a:t>a</a:t>
            </a:r>
            <a:r>
              <a:rPr lang="en-GB" dirty="0" smtClean="0"/>
              <a:t> | </a:t>
            </a:r>
            <a:r>
              <a:rPr lang="en-GB" i="1" dirty="0" err="1" smtClean="0"/>
              <a:t>bc</a:t>
            </a:r>
            <a:endParaRPr lang="en-GB" i="1" dirty="0" smtClean="0"/>
          </a:p>
          <a:p>
            <a:pPr eaLnBrk="1" hangingPunct="1"/>
            <a:r>
              <a:rPr lang="en-GB" dirty="0" smtClean="0"/>
              <a:t>Given </a:t>
            </a:r>
            <a:r>
              <a:rPr lang="en-GB" dirty="0"/>
              <a:t>three integers  </a:t>
            </a:r>
            <a:r>
              <a:rPr lang="en-GB" i="1" dirty="0"/>
              <a:t>a, b, c  </a:t>
            </a:r>
            <a:r>
              <a:rPr lang="en-GB" dirty="0"/>
              <a:t>with </a:t>
            </a:r>
            <a:r>
              <a:rPr lang="en-GB" i="1" dirty="0"/>
              <a:t> </a:t>
            </a:r>
            <a:r>
              <a:rPr lang="en-GB" dirty="0" smtClean="0"/>
              <a:t> </a:t>
            </a:r>
            <a:r>
              <a:rPr lang="en-GB" i="1" dirty="0" smtClean="0"/>
              <a:t>a</a:t>
            </a:r>
            <a:r>
              <a:rPr lang="en-GB" dirty="0" smtClean="0"/>
              <a:t> | </a:t>
            </a:r>
            <a:r>
              <a:rPr lang="en-GB" i="1" dirty="0" smtClean="0"/>
              <a:t>b</a:t>
            </a:r>
            <a:r>
              <a:rPr lang="en-GB" dirty="0" smtClean="0"/>
              <a:t> and </a:t>
            </a:r>
            <a:r>
              <a:rPr lang="en-GB" i="1" dirty="0" smtClean="0"/>
              <a:t>b</a:t>
            </a:r>
            <a:r>
              <a:rPr lang="en-GB" dirty="0" smtClean="0"/>
              <a:t> | </a:t>
            </a:r>
            <a:r>
              <a:rPr lang="en-GB" i="1" dirty="0" smtClean="0"/>
              <a:t>c</a:t>
            </a:r>
            <a:r>
              <a:rPr lang="en-GB" dirty="0" smtClean="0"/>
              <a:t>, then </a:t>
            </a:r>
          </a:p>
          <a:p>
            <a:pPr lvl="1" eaLnBrk="1" hangingPunct="1"/>
            <a:r>
              <a:rPr lang="en-GB" dirty="0" smtClean="0"/>
              <a:t> </a:t>
            </a:r>
            <a:r>
              <a:rPr lang="en-GB" i="1" dirty="0" smtClean="0"/>
              <a:t>a</a:t>
            </a:r>
            <a:r>
              <a:rPr lang="en-GB" dirty="0" smtClean="0"/>
              <a:t> | </a:t>
            </a:r>
            <a:r>
              <a:rPr lang="en-GB" i="1" dirty="0" smtClean="0"/>
              <a:t>c</a:t>
            </a:r>
            <a:endParaRPr lang="en-US" i="1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3CEA490D-0A35-4F4A-A05B-02B85A70D92A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Prime Numbers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322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A number </a:t>
            </a:r>
            <a:r>
              <a:rPr lang="en-GB" sz="2800" i="1" smtClean="0"/>
              <a:t>p</a:t>
            </a:r>
            <a:r>
              <a:rPr lang="en-GB" sz="2800" smtClean="0"/>
              <a:t> is called prime if the only positive integers that divide </a:t>
            </a:r>
            <a:r>
              <a:rPr lang="en-GB" sz="2800" i="1" smtClean="0"/>
              <a:t>p</a:t>
            </a:r>
            <a:r>
              <a:rPr lang="en-GB" sz="2800" smtClean="0"/>
              <a:t> are </a:t>
            </a:r>
            <a:r>
              <a:rPr lang="en-GB" sz="2800" i="1" smtClean="0"/>
              <a:t>p</a:t>
            </a:r>
            <a:r>
              <a:rPr lang="en-GB" sz="2800" smtClean="0"/>
              <a:t> and 1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Examples of prime numbers: 2, 3, 5, 7, 11 </a:t>
            </a:r>
          </a:p>
          <a:p>
            <a:pPr eaLnBrk="1" hangingPunct="1">
              <a:lnSpc>
                <a:spcPct val="80000"/>
              </a:lnSpc>
            </a:pPr>
            <a:r>
              <a:rPr lang="en-GB" smtClean="0"/>
              <a:t>There are many computer algorithms that can be used to determine if a number n&gt;1 is prime, with greater or lesser efficiency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Who cares 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Anyone who buys anything online or has a wireless network they do not want to share 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Cryptography involves prime number in some manner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6 - </a:t>
            </a:r>
            <a:fld id="{BA840D4B-E1CB-4933-8BAB-79BFAA62A8CD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Basic Prime Number Algorithm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en-GB" sz="2400" smtClean="0">
              <a:latin typeface="Lucida Console" pitchFamily="49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GB" sz="2400" smtClean="0">
                <a:latin typeface="Lucida Console" pitchFamily="49" charset="0"/>
              </a:rPr>
              <a:t>Function IsPrime( n )</a:t>
            </a:r>
          </a:p>
          <a:p>
            <a:pPr marL="990600" lvl="1" indent="-533400" eaLnBrk="1" hangingPunct="1">
              <a:buFontTx/>
              <a:buNone/>
            </a:pPr>
            <a:r>
              <a:rPr lang="en-GB" sz="2400" smtClean="0">
                <a:latin typeface="Lucida Console" pitchFamily="49" charset="0"/>
              </a:rPr>
              <a:t>nIsPrime = True</a:t>
            </a:r>
          </a:p>
          <a:p>
            <a:pPr marL="990600" lvl="1" indent="-533400" eaLnBrk="1" hangingPunct="1">
              <a:buFontTx/>
              <a:buNone/>
            </a:pPr>
            <a:r>
              <a:rPr lang="en-GB" sz="2400" smtClean="0">
                <a:latin typeface="Lucida Console" pitchFamily="49" charset="0"/>
              </a:rPr>
              <a:t>for i= 2 to n-1</a:t>
            </a:r>
          </a:p>
          <a:p>
            <a:pPr marL="990600" lvl="1" indent="-533400" eaLnBrk="1" hangingPunct="1">
              <a:buFontTx/>
              <a:buNone/>
            </a:pPr>
            <a:r>
              <a:rPr lang="en-GB" sz="2400" smtClean="0">
                <a:latin typeface="Lucida Console" pitchFamily="49" charset="0"/>
              </a:rPr>
              <a:t>	if( i | n)</a:t>
            </a:r>
          </a:p>
          <a:p>
            <a:pPr marL="990600" lvl="1" indent="-533400" eaLnBrk="1" hangingPunct="1">
              <a:buFontTx/>
              <a:buNone/>
            </a:pPr>
            <a:r>
              <a:rPr lang="en-GB" sz="2400" smtClean="0">
                <a:latin typeface="Lucida Console" pitchFamily="49" charset="0"/>
              </a:rPr>
              <a:t>		nIsPrime = False</a:t>
            </a:r>
          </a:p>
          <a:p>
            <a:pPr marL="990600" lvl="1" indent="-533400" eaLnBrk="1" hangingPunct="1">
              <a:buFontTx/>
              <a:buNone/>
            </a:pPr>
            <a:r>
              <a:rPr lang="en-GB" sz="2400" smtClean="0">
                <a:latin typeface="Lucida Console" pitchFamily="49" charset="0"/>
              </a:rPr>
              <a:t>		Exit Loop</a:t>
            </a:r>
          </a:p>
          <a:p>
            <a:pPr marL="990600" lvl="1" indent="-533400" eaLnBrk="1" hangingPunct="1">
              <a:buFontTx/>
              <a:buNone/>
            </a:pPr>
            <a:r>
              <a:rPr lang="en-GB" sz="2400" smtClean="0">
                <a:latin typeface="Lucida Console" pitchFamily="49" charset="0"/>
              </a:rPr>
              <a:t>return (nIsPrime)</a:t>
            </a:r>
            <a:endParaRPr lang="en-US" sz="2400" smtClean="0">
              <a:latin typeface="Lucida Console" pitchFamily="49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2871</TotalTime>
  <Words>1179</Words>
  <Application>Microsoft Office PowerPoint</Application>
  <PresentationFormat>On-screen Show (4:3)</PresentationFormat>
  <Paragraphs>258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Fireball</vt:lpstr>
      <vt:lpstr>Lecture 6 Integers</vt:lpstr>
      <vt:lpstr>Lecture Introduction</vt:lpstr>
      <vt:lpstr>Remainder Theorem</vt:lpstr>
      <vt:lpstr>Examples of m = qn + r</vt:lpstr>
      <vt:lpstr>Divisibility</vt:lpstr>
      <vt:lpstr>Some Properties of Divisibility</vt:lpstr>
      <vt:lpstr>Simple properties of divisibility</vt:lpstr>
      <vt:lpstr>Prime Numbers</vt:lpstr>
      <vt:lpstr>Basic Prime Number Algorithm</vt:lpstr>
      <vt:lpstr>Factoring a Number into its Primes</vt:lpstr>
      <vt:lpstr>Modulus</vt:lpstr>
      <vt:lpstr>Modulus(cont)</vt:lpstr>
      <vt:lpstr>Greatest Common Divisor</vt:lpstr>
      <vt:lpstr>GCD Example</vt:lpstr>
      <vt:lpstr>Euclid’s Algorithm</vt:lpstr>
      <vt:lpstr>Euclid’s Algorithm Example</vt:lpstr>
      <vt:lpstr>Least Common Multiple</vt:lpstr>
      <vt:lpstr>Representation of Integers</vt:lpstr>
      <vt:lpstr>Algorithm: Base 10 to Base b</vt:lpstr>
      <vt:lpstr>Example: Decimal 482 to Base 5</vt:lpstr>
      <vt:lpstr>Example: Decimal 704 to Base 8 (Octal)</vt:lpstr>
      <vt:lpstr>Algorithm: Base b to Base 10</vt:lpstr>
      <vt:lpstr>Example: 32125 to Base 10</vt:lpstr>
      <vt:lpstr>Example: 13008 to Base 10</vt:lpstr>
      <vt:lpstr>Nota Bene</vt:lpstr>
      <vt:lpstr>Key Concepts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Bill</cp:lastModifiedBy>
  <cp:revision>95</cp:revision>
  <cp:lastPrinted>1601-01-01T00:00:00Z</cp:lastPrinted>
  <dcterms:created xsi:type="dcterms:W3CDTF">2003-01-26T23:29:36Z</dcterms:created>
  <dcterms:modified xsi:type="dcterms:W3CDTF">2014-08-20T15:14:21Z</dcterms:modified>
</cp:coreProperties>
</file>